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59"/>
  </p:notesMasterIdLst>
  <p:sldIdLst>
    <p:sldId id="260" r:id="rId2"/>
    <p:sldId id="302" r:id="rId3"/>
    <p:sldId id="311" r:id="rId4"/>
    <p:sldId id="317" r:id="rId5"/>
    <p:sldId id="266" r:id="rId6"/>
    <p:sldId id="303" r:id="rId7"/>
    <p:sldId id="326" r:id="rId8"/>
    <p:sldId id="263" r:id="rId9"/>
    <p:sldId id="261" r:id="rId10"/>
    <p:sldId id="327" r:id="rId11"/>
    <p:sldId id="322" r:id="rId12"/>
    <p:sldId id="267" r:id="rId13"/>
    <p:sldId id="268" r:id="rId14"/>
    <p:sldId id="269" r:id="rId15"/>
    <p:sldId id="264" r:id="rId16"/>
    <p:sldId id="275" r:id="rId17"/>
    <p:sldId id="305" r:id="rId18"/>
    <p:sldId id="306" r:id="rId19"/>
    <p:sldId id="274" r:id="rId20"/>
    <p:sldId id="271" r:id="rId21"/>
    <p:sldId id="277" r:id="rId22"/>
    <p:sldId id="272" r:id="rId23"/>
    <p:sldId id="328" r:id="rId24"/>
    <p:sldId id="299" r:id="rId25"/>
    <p:sldId id="300" r:id="rId26"/>
    <p:sldId id="301" r:id="rId27"/>
    <p:sldId id="273" r:id="rId28"/>
    <p:sldId id="278" r:id="rId29"/>
    <p:sldId id="279" r:id="rId30"/>
    <p:sldId id="280" r:id="rId31"/>
    <p:sldId id="282" r:id="rId32"/>
    <p:sldId id="283" r:id="rId33"/>
    <p:sldId id="291" r:id="rId34"/>
    <p:sldId id="318" r:id="rId35"/>
    <p:sldId id="284" r:id="rId36"/>
    <p:sldId id="285" r:id="rId37"/>
    <p:sldId id="286" r:id="rId38"/>
    <p:sldId id="287" r:id="rId39"/>
    <p:sldId id="319" r:id="rId40"/>
    <p:sldId id="288" r:id="rId41"/>
    <p:sldId id="289" r:id="rId42"/>
    <p:sldId id="290" r:id="rId43"/>
    <p:sldId id="257" r:id="rId44"/>
    <p:sldId id="292" r:id="rId45"/>
    <p:sldId id="304" r:id="rId46"/>
    <p:sldId id="308" r:id="rId47"/>
    <p:sldId id="307" r:id="rId48"/>
    <p:sldId id="324" r:id="rId49"/>
    <p:sldId id="323" r:id="rId50"/>
    <p:sldId id="310" r:id="rId51"/>
    <p:sldId id="312" r:id="rId52"/>
    <p:sldId id="295" r:id="rId53"/>
    <p:sldId id="313" r:id="rId54"/>
    <p:sldId id="297" r:id="rId55"/>
    <p:sldId id="321" r:id="rId56"/>
    <p:sldId id="293" r:id="rId57"/>
    <p:sldId id="325" r:id="rId5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EAEF4304-01EA-4845-805E-1AF770B6CB03}" type="datetimeFigureOut">
              <a:rPr lang="en-GB" smtClean="0"/>
              <a:t>03/05/2026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C842DB22-AEBC-4EEF-B9C5-08E5C50B8021}" type="slidenum">
              <a:rPr lang="en-GB" smtClean="0"/>
              <a:t>‹#›</a:t>
            </a:fld>
            <a:endParaRPr lang="en-GB"/>
          </a:p>
        </p:txBody>
      </p:sp>
    </p:spTree>
    <p:extLst>
      <p:ext uri="{BB962C8B-B14F-4D97-AF65-F5344CB8AC3E}">
        <p14:creationId xmlns:p14="http://schemas.microsoft.com/office/powerpoint/2010/main" val="168836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42DB22-AEBC-4EEF-B9C5-08E5C50B8021}" type="slidenum">
              <a:rPr lang="en-GB" smtClean="0"/>
              <a:t>9</a:t>
            </a:fld>
            <a:endParaRPr lang="en-GB"/>
          </a:p>
        </p:txBody>
      </p:sp>
    </p:spTree>
    <p:extLst>
      <p:ext uri="{BB962C8B-B14F-4D97-AF65-F5344CB8AC3E}">
        <p14:creationId xmlns:p14="http://schemas.microsoft.com/office/powerpoint/2010/main" val="363955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42DB22-AEBC-4EEF-B9C5-08E5C50B8021}" type="slidenum">
              <a:rPr lang="en-GB" smtClean="0"/>
              <a:t>16</a:t>
            </a:fld>
            <a:endParaRPr lang="en-GB"/>
          </a:p>
        </p:txBody>
      </p:sp>
    </p:spTree>
    <p:extLst>
      <p:ext uri="{BB962C8B-B14F-4D97-AF65-F5344CB8AC3E}">
        <p14:creationId xmlns:p14="http://schemas.microsoft.com/office/powerpoint/2010/main" val="380834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42DB22-AEBC-4EEF-B9C5-08E5C50B8021}" type="slidenum">
              <a:rPr lang="en-GB" smtClean="0"/>
              <a:t>27</a:t>
            </a:fld>
            <a:endParaRPr lang="en-GB"/>
          </a:p>
        </p:txBody>
      </p:sp>
    </p:spTree>
    <p:extLst>
      <p:ext uri="{BB962C8B-B14F-4D97-AF65-F5344CB8AC3E}">
        <p14:creationId xmlns:p14="http://schemas.microsoft.com/office/powerpoint/2010/main" val="10946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42DB22-AEBC-4EEF-B9C5-08E5C50B8021}" type="slidenum">
              <a:rPr lang="en-GB" smtClean="0"/>
              <a:t>47</a:t>
            </a:fld>
            <a:endParaRPr lang="en-GB"/>
          </a:p>
        </p:txBody>
      </p:sp>
    </p:spTree>
    <p:extLst>
      <p:ext uri="{BB962C8B-B14F-4D97-AF65-F5344CB8AC3E}">
        <p14:creationId xmlns:p14="http://schemas.microsoft.com/office/powerpoint/2010/main" val="116471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C05B-9451-1BE0-C6A9-0A9B720D4C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5999E3-DF63-F73A-DB54-263D5936A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4E3F2A9-4149-1487-2EC6-94964099E00F}"/>
              </a:ext>
            </a:extLst>
          </p:cNvPr>
          <p:cNvSpPr>
            <a:spLocks noGrp="1"/>
          </p:cNvSpPr>
          <p:nvPr>
            <p:ph type="dt" sz="half" idx="10"/>
          </p:nvPr>
        </p:nvSpPr>
        <p:spPr/>
        <p:txBody>
          <a:bodyPr/>
          <a:lstStyle/>
          <a:p>
            <a:fld id="{6320BB31-B48C-4416-B278-B6C38A1A2956}" type="datetime1">
              <a:rPr lang="en-GB" smtClean="0"/>
              <a:t>03/05/2026</a:t>
            </a:fld>
            <a:endParaRPr lang="en-GB"/>
          </a:p>
        </p:txBody>
      </p:sp>
      <p:sp>
        <p:nvSpPr>
          <p:cNvPr id="5" name="Footer Placeholder 4">
            <a:extLst>
              <a:ext uri="{FF2B5EF4-FFF2-40B4-BE49-F238E27FC236}">
                <a16:creationId xmlns:a16="http://schemas.microsoft.com/office/drawing/2014/main" id="{AA8CB9D7-856C-1C8F-6A3A-7B24A0355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F9AE9-622C-E5C1-C6FB-7875D4FD9540}"/>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112516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64ED-B615-6DEA-B75A-14DD6B25B53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AA42FE8-C0D7-9CCD-0B9A-187C1B074A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54DB67-F94F-694B-51A4-C4833BD9EFCA}"/>
              </a:ext>
            </a:extLst>
          </p:cNvPr>
          <p:cNvSpPr>
            <a:spLocks noGrp="1"/>
          </p:cNvSpPr>
          <p:nvPr>
            <p:ph type="dt" sz="half" idx="10"/>
          </p:nvPr>
        </p:nvSpPr>
        <p:spPr/>
        <p:txBody>
          <a:bodyPr/>
          <a:lstStyle/>
          <a:p>
            <a:fld id="{8F3F550B-C18B-43EB-B847-0088CCB42E28}" type="datetime1">
              <a:rPr lang="en-GB" smtClean="0"/>
              <a:t>03/05/2026</a:t>
            </a:fld>
            <a:endParaRPr lang="en-GB"/>
          </a:p>
        </p:txBody>
      </p:sp>
      <p:sp>
        <p:nvSpPr>
          <p:cNvPr id="5" name="Footer Placeholder 4">
            <a:extLst>
              <a:ext uri="{FF2B5EF4-FFF2-40B4-BE49-F238E27FC236}">
                <a16:creationId xmlns:a16="http://schemas.microsoft.com/office/drawing/2014/main" id="{6C528C55-CB71-9EFF-182E-706D972092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E81A8-FDF6-D382-D90B-278E3913806A}"/>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308069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7229E-110A-7C46-17C4-325A780903D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EDB505-D601-A454-A289-5E804EC6A6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0F3251-667C-AD94-E58D-9137E22E58E1}"/>
              </a:ext>
            </a:extLst>
          </p:cNvPr>
          <p:cNvSpPr>
            <a:spLocks noGrp="1"/>
          </p:cNvSpPr>
          <p:nvPr>
            <p:ph type="dt" sz="half" idx="10"/>
          </p:nvPr>
        </p:nvSpPr>
        <p:spPr/>
        <p:txBody>
          <a:bodyPr/>
          <a:lstStyle/>
          <a:p>
            <a:fld id="{0F5138D4-BDC1-4207-A44F-C48586812545}" type="datetime1">
              <a:rPr lang="en-GB" smtClean="0"/>
              <a:t>03/05/2026</a:t>
            </a:fld>
            <a:endParaRPr lang="en-GB"/>
          </a:p>
        </p:txBody>
      </p:sp>
      <p:sp>
        <p:nvSpPr>
          <p:cNvPr id="5" name="Footer Placeholder 4">
            <a:extLst>
              <a:ext uri="{FF2B5EF4-FFF2-40B4-BE49-F238E27FC236}">
                <a16:creationId xmlns:a16="http://schemas.microsoft.com/office/drawing/2014/main" id="{3FCBE26D-2489-FDC8-3247-8CD4D2769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3D0EA-F7A8-36D9-7A37-BA397CDC1CCC}"/>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236556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668E-7E35-8284-6FFD-F324CBB288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2CF6EA2-83FE-9634-E49D-7C261DEBE1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4282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A18A-BFCF-385B-61B5-68FC65F7E7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2BB1412-F261-5E2A-9515-6097E77AA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CFD5E2-9C66-A05C-A411-4FA6A06A009D}"/>
              </a:ext>
            </a:extLst>
          </p:cNvPr>
          <p:cNvSpPr>
            <a:spLocks noGrp="1"/>
          </p:cNvSpPr>
          <p:nvPr>
            <p:ph type="dt" sz="half" idx="10"/>
          </p:nvPr>
        </p:nvSpPr>
        <p:spPr/>
        <p:txBody>
          <a:bodyPr/>
          <a:lstStyle/>
          <a:p>
            <a:fld id="{45619690-BC2F-4498-966E-B114ABE0974B}" type="datetime1">
              <a:rPr lang="en-GB" smtClean="0"/>
              <a:t>03/05/2026</a:t>
            </a:fld>
            <a:endParaRPr lang="en-GB"/>
          </a:p>
        </p:txBody>
      </p:sp>
      <p:sp>
        <p:nvSpPr>
          <p:cNvPr id="5" name="Footer Placeholder 4">
            <a:extLst>
              <a:ext uri="{FF2B5EF4-FFF2-40B4-BE49-F238E27FC236}">
                <a16:creationId xmlns:a16="http://schemas.microsoft.com/office/drawing/2014/main" id="{AB87F5A1-0109-B511-8E56-AA4F295B8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20F37-1607-91B5-5F34-B58C035B4BA4}"/>
              </a:ext>
            </a:extLst>
          </p:cNvPr>
          <p:cNvSpPr>
            <a:spLocks noGrp="1"/>
          </p:cNvSpPr>
          <p:nvPr>
            <p:ph type="sldNum" sz="quarter" idx="12"/>
          </p:nvPr>
        </p:nvSpPr>
        <p:spPr/>
        <p:txBody>
          <a:bodyPr/>
          <a:lstStyle/>
          <a:p>
            <a:r>
              <a:rPr lang="en-GB"/>
              <a:t> </a:t>
            </a:r>
            <a:endParaRPr lang="en-GB" dirty="0"/>
          </a:p>
        </p:txBody>
      </p:sp>
    </p:spTree>
    <p:extLst>
      <p:ext uri="{BB962C8B-B14F-4D97-AF65-F5344CB8AC3E}">
        <p14:creationId xmlns:p14="http://schemas.microsoft.com/office/powerpoint/2010/main" val="236123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05F3-9EE7-3707-04DA-640644A059B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2058DB8-7516-58B2-1DD7-85E67BE5EB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C03E28-3E26-7E25-08AB-A161DE6821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685108-3174-B462-D110-57DDD1F1DECC}"/>
              </a:ext>
            </a:extLst>
          </p:cNvPr>
          <p:cNvSpPr>
            <a:spLocks noGrp="1"/>
          </p:cNvSpPr>
          <p:nvPr>
            <p:ph type="dt" sz="half" idx="10"/>
          </p:nvPr>
        </p:nvSpPr>
        <p:spPr/>
        <p:txBody>
          <a:bodyPr/>
          <a:lstStyle/>
          <a:p>
            <a:fld id="{B39FD24A-4EE0-4B7B-BC8B-A3FEDD4CEF80}" type="datetime1">
              <a:rPr lang="en-GB" smtClean="0"/>
              <a:t>03/05/2026</a:t>
            </a:fld>
            <a:endParaRPr lang="en-GB"/>
          </a:p>
        </p:txBody>
      </p:sp>
      <p:sp>
        <p:nvSpPr>
          <p:cNvPr id="6" name="Footer Placeholder 5">
            <a:extLst>
              <a:ext uri="{FF2B5EF4-FFF2-40B4-BE49-F238E27FC236}">
                <a16:creationId xmlns:a16="http://schemas.microsoft.com/office/drawing/2014/main" id="{D914C3EE-29BB-3B67-B201-3099D18EA8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EDD787-6A4F-1507-C0B0-46D043AA4923}"/>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256502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5B05-B358-2130-F610-27288A0F482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8344E22-CD75-AF7E-F71C-9D536596BA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CEAFDD-4C65-B296-5EC6-B7B25DC63F6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F766000-ABAB-4D52-D39E-CD81621A4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CE5BB9-3FCD-86BF-BC22-73B406F271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E2E43A2-26A9-80E5-9E4F-670945BD3B82}"/>
              </a:ext>
            </a:extLst>
          </p:cNvPr>
          <p:cNvSpPr>
            <a:spLocks noGrp="1"/>
          </p:cNvSpPr>
          <p:nvPr>
            <p:ph type="dt" sz="half" idx="10"/>
          </p:nvPr>
        </p:nvSpPr>
        <p:spPr/>
        <p:txBody>
          <a:bodyPr/>
          <a:lstStyle/>
          <a:p>
            <a:fld id="{BC80FCD3-57EC-48DB-BB1C-ED5904273671}" type="datetime1">
              <a:rPr lang="en-GB" smtClean="0"/>
              <a:t>03/05/2026</a:t>
            </a:fld>
            <a:endParaRPr lang="en-GB"/>
          </a:p>
        </p:txBody>
      </p:sp>
      <p:sp>
        <p:nvSpPr>
          <p:cNvPr id="8" name="Footer Placeholder 7">
            <a:extLst>
              <a:ext uri="{FF2B5EF4-FFF2-40B4-BE49-F238E27FC236}">
                <a16:creationId xmlns:a16="http://schemas.microsoft.com/office/drawing/2014/main" id="{284A603F-F4AD-6DE4-4A69-2509777DDF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C0C6C7-A8C2-9209-0C17-136131C715E2}"/>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1841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3FDA-953A-3449-B289-3588726259F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16A7132-C6F8-3C1A-E4FB-9B1BDC9D068F}"/>
              </a:ext>
            </a:extLst>
          </p:cNvPr>
          <p:cNvSpPr>
            <a:spLocks noGrp="1"/>
          </p:cNvSpPr>
          <p:nvPr>
            <p:ph type="dt" sz="half" idx="10"/>
          </p:nvPr>
        </p:nvSpPr>
        <p:spPr/>
        <p:txBody>
          <a:bodyPr/>
          <a:lstStyle/>
          <a:p>
            <a:fld id="{17794C51-6696-4DC2-967F-CA041069692A}" type="datetime1">
              <a:rPr lang="en-GB" smtClean="0"/>
              <a:t>03/05/2026</a:t>
            </a:fld>
            <a:endParaRPr lang="en-GB"/>
          </a:p>
        </p:txBody>
      </p:sp>
      <p:sp>
        <p:nvSpPr>
          <p:cNvPr id="4" name="Footer Placeholder 3">
            <a:extLst>
              <a:ext uri="{FF2B5EF4-FFF2-40B4-BE49-F238E27FC236}">
                <a16:creationId xmlns:a16="http://schemas.microsoft.com/office/drawing/2014/main" id="{EA94A489-F320-51AE-1779-0D9A73DE95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0E59BA-9572-C77A-7F10-06D92DB3F1F3}"/>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388241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DEAF29-3729-E9F1-0B36-4D3729E6136C}"/>
              </a:ext>
            </a:extLst>
          </p:cNvPr>
          <p:cNvSpPr>
            <a:spLocks noGrp="1"/>
          </p:cNvSpPr>
          <p:nvPr>
            <p:ph type="dt" sz="half" idx="10"/>
          </p:nvPr>
        </p:nvSpPr>
        <p:spPr/>
        <p:txBody>
          <a:bodyPr/>
          <a:lstStyle/>
          <a:p>
            <a:fld id="{9B88FC31-6D0B-4BAE-B2FA-6492515FEF9D}" type="datetime1">
              <a:rPr lang="en-GB" smtClean="0"/>
              <a:t>03/05/2026</a:t>
            </a:fld>
            <a:endParaRPr lang="en-GB"/>
          </a:p>
        </p:txBody>
      </p:sp>
      <p:sp>
        <p:nvSpPr>
          <p:cNvPr id="3" name="Footer Placeholder 2">
            <a:extLst>
              <a:ext uri="{FF2B5EF4-FFF2-40B4-BE49-F238E27FC236}">
                <a16:creationId xmlns:a16="http://schemas.microsoft.com/office/drawing/2014/main" id="{A91F916B-2D03-EA53-5005-4AAD3F085B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4D98D4-8BD1-6DC2-B9CC-C6531D640B4A}"/>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950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8936-8C9D-CF33-1E2A-99CA20A8A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C594244-2891-368F-1144-49DF7A40B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E49431-8AA6-6673-ECBE-2FE07BEA6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6F0D63-0BEE-0AD5-7F5C-D14FAF5ADD39}"/>
              </a:ext>
            </a:extLst>
          </p:cNvPr>
          <p:cNvSpPr>
            <a:spLocks noGrp="1"/>
          </p:cNvSpPr>
          <p:nvPr>
            <p:ph type="dt" sz="half" idx="10"/>
          </p:nvPr>
        </p:nvSpPr>
        <p:spPr/>
        <p:txBody>
          <a:bodyPr/>
          <a:lstStyle/>
          <a:p>
            <a:fld id="{1F0685FB-55E3-4E14-B7EC-06D59E591D5C}" type="datetime1">
              <a:rPr lang="en-GB" smtClean="0"/>
              <a:t>03/05/2026</a:t>
            </a:fld>
            <a:endParaRPr lang="en-GB"/>
          </a:p>
        </p:txBody>
      </p:sp>
      <p:sp>
        <p:nvSpPr>
          <p:cNvPr id="6" name="Footer Placeholder 5">
            <a:extLst>
              <a:ext uri="{FF2B5EF4-FFF2-40B4-BE49-F238E27FC236}">
                <a16:creationId xmlns:a16="http://schemas.microsoft.com/office/drawing/2014/main" id="{D3AF132C-2ADA-58E4-2B90-CF5AA1A620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3B2762-129C-E4AA-6929-F9AAA6C2B2B9}"/>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32218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33CF-F1A4-C3AB-FB4B-DFB5B6AA01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EA0410B-A4EE-933B-BC68-953C59D07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C4D94F-1F5A-7ABA-25C8-4A010FDAF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769253-070E-EFF8-9DB6-9EF64FAB6FEA}"/>
              </a:ext>
            </a:extLst>
          </p:cNvPr>
          <p:cNvSpPr>
            <a:spLocks noGrp="1"/>
          </p:cNvSpPr>
          <p:nvPr>
            <p:ph type="dt" sz="half" idx="10"/>
          </p:nvPr>
        </p:nvSpPr>
        <p:spPr/>
        <p:txBody>
          <a:bodyPr/>
          <a:lstStyle/>
          <a:p>
            <a:fld id="{B9BE472C-1F1B-4C74-A769-CE227B25E47A}" type="datetime1">
              <a:rPr lang="en-GB" smtClean="0"/>
              <a:t>03/05/2026</a:t>
            </a:fld>
            <a:endParaRPr lang="en-GB"/>
          </a:p>
        </p:txBody>
      </p:sp>
      <p:sp>
        <p:nvSpPr>
          <p:cNvPr id="6" name="Footer Placeholder 5">
            <a:extLst>
              <a:ext uri="{FF2B5EF4-FFF2-40B4-BE49-F238E27FC236}">
                <a16:creationId xmlns:a16="http://schemas.microsoft.com/office/drawing/2014/main" id="{3A32C981-6DC1-5B2C-0320-5591FF0A9A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4B1619-E9E5-1CA9-4DE1-40AB514EC811}"/>
              </a:ext>
            </a:extLst>
          </p:cNvPr>
          <p:cNvSpPr>
            <a:spLocks noGrp="1"/>
          </p:cNvSpPr>
          <p:nvPr>
            <p:ph type="sldNum" sz="quarter" idx="12"/>
          </p:nvPr>
        </p:nvSpPr>
        <p:spPr/>
        <p:txBody>
          <a:bodyPr/>
          <a:lstStyle/>
          <a:p>
            <a:fld id="{5780D6DE-8B77-45E5-BEA0-97B4134EC223}" type="slidenum">
              <a:rPr lang="en-GB" smtClean="0"/>
              <a:t>‹#›</a:t>
            </a:fld>
            <a:endParaRPr lang="en-GB"/>
          </a:p>
        </p:txBody>
      </p:sp>
    </p:spTree>
    <p:extLst>
      <p:ext uri="{BB962C8B-B14F-4D97-AF65-F5344CB8AC3E}">
        <p14:creationId xmlns:p14="http://schemas.microsoft.com/office/powerpoint/2010/main" val="279860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DB93B-8691-0906-A662-0E8C4CB4C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D97E1F9-B222-4D6D-086D-4BBB3F0C1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F8DFC7-8095-C70B-6D44-128DB491C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C1723-CED5-4C4C-9D55-102E9C502990}" type="datetime1">
              <a:rPr lang="en-GB" smtClean="0"/>
              <a:t>03/05/2026</a:t>
            </a:fld>
            <a:endParaRPr lang="en-GB"/>
          </a:p>
        </p:txBody>
      </p:sp>
      <p:sp>
        <p:nvSpPr>
          <p:cNvPr id="5" name="Footer Placeholder 4">
            <a:extLst>
              <a:ext uri="{FF2B5EF4-FFF2-40B4-BE49-F238E27FC236}">
                <a16:creationId xmlns:a16="http://schemas.microsoft.com/office/drawing/2014/main" id="{11F59072-5C72-C18B-5AD1-0E89E7782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326A69-89E8-6244-9C4D-333F08E3B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0D6DE-8B77-45E5-BEA0-97B4134EC223}" type="slidenum">
              <a:rPr lang="en-GB" smtClean="0"/>
              <a:t>‹#›</a:t>
            </a:fld>
            <a:endParaRPr lang="en-GB"/>
          </a:p>
        </p:txBody>
      </p:sp>
    </p:spTree>
    <p:extLst>
      <p:ext uri="{BB962C8B-B14F-4D97-AF65-F5344CB8AC3E}">
        <p14:creationId xmlns:p14="http://schemas.microsoft.com/office/powerpoint/2010/main" val="245751468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1857-53C5-DDD8-F6F0-3A19EAC24635}"/>
              </a:ext>
            </a:extLst>
          </p:cNvPr>
          <p:cNvSpPr>
            <a:spLocks noGrp="1"/>
          </p:cNvSpPr>
          <p:nvPr>
            <p:ph type="ctrTitle"/>
          </p:nvPr>
        </p:nvSpPr>
        <p:spPr>
          <a:xfrm>
            <a:off x="1524000" y="1647091"/>
            <a:ext cx="9144000" cy="1862871"/>
          </a:xfrm>
        </p:spPr>
        <p:style>
          <a:lnRef idx="2">
            <a:schemeClr val="dk1">
              <a:shade val="15000"/>
            </a:schemeClr>
          </a:lnRef>
          <a:fillRef idx="1">
            <a:schemeClr val="dk1"/>
          </a:fillRef>
          <a:effectRef idx="0">
            <a:schemeClr val="dk1"/>
          </a:effectRef>
          <a:fontRef idx="minor">
            <a:schemeClr val="lt1"/>
          </a:fontRef>
        </p:style>
        <p:txBody>
          <a:bodyPr>
            <a:normAutofit/>
          </a:bodyPr>
          <a:lstStyle/>
          <a:p>
            <a:r>
              <a:rPr lang="en-GB" dirty="0"/>
              <a:t>From white powders to prescription medicines</a:t>
            </a:r>
          </a:p>
        </p:txBody>
      </p:sp>
      <p:sp>
        <p:nvSpPr>
          <p:cNvPr id="3" name="Subtitle 2">
            <a:extLst>
              <a:ext uri="{FF2B5EF4-FFF2-40B4-BE49-F238E27FC236}">
                <a16:creationId xmlns:a16="http://schemas.microsoft.com/office/drawing/2014/main" id="{93EB3F61-23DC-C516-DFB0-0FB332B5EAF7}"/>
              </a:ext>
            </a:extLst>
          </p:cNvPr>
          <p:cNvSpPr>
            <a:spLocks noGrp="1"/>
          </p:cNvSpPr>
          <p:nvPr>
            <p:ph type="subTitle" idx="1"/>
          </p:nvPr>
        </p:nvSpPr>
        <p:spPr>
          <a:xfrm>
            <a:off x="1617784" y="4064794"/>
            <a:ext cx="9144000" cy="1655762"/>
          </a:xfrm>
        </p:spPr>
        <p:txBody>
          <a:bodyPr>
            <a:normAutofit/>
          </a:bodyPr>
          <a:lstStyle/>
          <a:p>
            <a:r>
              <a:rPr lang="en-GB" sz="4800" dirty="0">
                <a:solidFill>
                  <a:srgbClr val="FF0000"/>
                </a:solidFill>
              </a:rPr>
              <a:t>How drugs are developed</a:t>
            </a:r>
          </a:p>
          <a:p>
            <a:pPr algn="r"/>
            <a:r>
              <a:rPr lang="en-GB" sz="3600" dirty="0">
                <a:solidFill>
                  <a:srgbClr val="FF0000"/>
                </a:solidFill>
              </a:rPr>
              <a:t>Dr Graham Hughes</a:t>
            </a:r>
          </a:p>
        </p:txBody>
      </p:sp>
      <p:sp>
        <p:nvSpPr>
          <p:cNvPr id="4" name="Slide Number Placeholder 3">
            <a:extLst>
              <a:ext uri="{FF2B5EF4-FFF2-40B4-BE49-F238E27FC236}">
                <a16:creationId xmlns:a16="http://schemas.microsoft.com/office/drawing/2014/main" id="{394229B4-E4DA-ADFD-E531-2F6D405136E4}"/>
              </a:ext>
            </a:extLst>
          </p:cNvPr>
          <p:cNvSpPr>
            <a:spLocks noGrp="1"/>
          </p:cNvSpPr>
          <p:nvPr>
            <p:ph type="sldNum" sz="quarter" idx="12"/>
          </p:nvPr>
        </p:nvSpPr>
        <p:spPr/>
        <p:txBody>
          <a:bodyPr/>
          <a:lstStyle/>
          <a:p>
            <a:fld id="{5780D6DE-8B77-45E5-BEA0-97B4134EC223}" type="slidenum">
              <a:rPr lang="en-GB" smtClean="0"/>
              <a:t>1</a:t>
            </a:fld>
            <a:endParaRPr lang="en-GB"/>
          </a:p>
        </p:txBody>
      </p:sp>
    </p:spTree>
    <p:extLst>
      <p:ext uri="{BB962C8B-B14F-4D97-AF65-F5344CB8AC3E}">
        <p14:creationId xmlns:p14="http://schemas.microsoft.com/office/powerpoint/2010/main" val="409546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812D-D8FD-E9FB-A39E-23A74E000B0C}"/>
              </a:ext>
            </a:extLst>
          </p:cNvPr>
          <p:cNvSpPr>
            <a:spLocks noGrp="1"/>
          </p:cNvSpPr>
          <p:nvPr>
            <p:ph type="sldNum" sz="quarter" idx="12"/>
          </p:nvPr>
        </p:nvSpPr>
        <p:spPr/>
        <p:txBody>
          <a:bodyPr/>
          <a:lstStyle/>
          <a:p>
            <a:fld id="{5780D6DE-8B77-45E5-BEA0-97B4134EC223}" type="slidenum">
              <a:rPr lang="en-GB" smtClean="0"/>
              <a:t>10</a:t>
            </a:fld>
            <a:endParaRPr lang="en-GB"/>
          </a:p>
        </p:txBody>
      </p:sp>
      <p:pic>
        <p:nvPicPr>
          <p:cNvPr id="3" name="Picture 2">
            <a:extLst>
              <a:ext uri="{FF2B5EF4-FFF2-40B4-BE49-F238E27FC236}">
                <a16:creationId xmlns:a16="http://schemas.microsoft.com/office/drawing/2014/main" id="{C55C5466-9274-C4D4-B5E5-38FAB563FD7F}"/>
              </a:ext>
            </a:extLst>
          </p:cNvPr>
          <p:cNvPicPr>
            <a:picLocks noChangeAspect="1"/>
          </p:cNvPicPr>
          <p:nvPr/>
        </p:nvPicPr>
        <p:blipFill>
          <a:blip r:embed="rId2"/>
          <a:stretch>
            <a:fillRect/>
          </a:stretch>
        </p:blipFill>
        <p:spPr>
          <a:xfrm>
            <a:off x="591671" y="332814"/>
            <a:ext cx="11116235" cy="6252883"/>
          </a:xfrm>
          <a:prstGeom prst="rect">
            <a:avLst/>
          </a:prstGeom>
        </p:spPr>
      </p:pic>
    </p:spTree>
    <p:extLst>
      <p:ext uri="{BB962C8B-B14F-4D97-AF65-F5344CB8AC3E}">
        <p14:creationId xmlns:p14="http://schemas.microsoft.com/office/powerpoint/2010/main" val="423032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6B5396-DF87-C9D4-D30F-B3E8FC79E008}"/>
              </a:ext>
            </a:extLst>
          </p:cNvPr>
          <p:cNvSpPr>
            <a:spLocks noGrp="1"/>
          </p:cNvSpPr>
          <p:nvPr>
            <p:ph type="sldNum" sz="quarter" idx="12"/>
          </p:nvPr>
        </p:nvSpPr>
        <p:spPr/>
        <p:txBody>
          <a:bodyPr/>
          <a:lstStyle/>
          <a:p>
            <a:fld id="{5780D6DE-8B77-45E5-BEA0-97B4134EC223}" type="slidenum">
              <a:rPr lang="en-GB" smtClean="0"/>
              <a:t>11</a:t>
            </a:fld>
            <a:endParaRPr lang="en-GB"/>
          </a:p>
        </p:txBody>
      </p:sp>
      <p:pic>
        <p:nvPicPr>
          <p:cNvPr id="3" name="Picture 2">
            <a:extLst>
              <a:ext uri="{FF2B5EF4-FFF2-40B4-BE49-F238E27FC236}">
                <a16:creationId xmlns:a16="http://schemas.microsoft.com/office/drawing/2014/main" id="{DF573810-3D64-82DE-1AA5-198DDC0AFBA8}"/>
              </a:ext>
            </a:extLst>
          </p:cNvPr>
          <p:cNvPicPr>
            <a:picLocks noChangeAspect="1"/>
          </p:cNvPicPr>
          <p:nvPr/>
        </p:nvPicPr>
        <p:blipFill>
          <a:blip r:embed="rId2"/>
          <a:stretch>
            <a:fillRect/>
          </a:stretch>
        </p:blipFill>
        <p:spPr>
          <a:xfrm>
            <a:off x="765374" y="3629594"/>
            <a:ext cx="2619375" cy="1743075"/>
          </a:xfrm>
          <a:prstGeom prst="rect">
            <a:avLst/>
          </a:prstGeom>
        </p:spPr>
      </p:pic>
      <p:pic>
        <p:nvPicPr>
          <p:cNvPr id="5" name="Picture 4">
            <a:extLst>
              <a:ext uri="{FF2B5EF4-FFF2-40B4-BE49-F238E27FC236}">
                <a16:creationId xmlns:a16="http://schemas.microsoft.com/office/drawing/2014/main" id="{AEAC4D0D-3DBD-35E5-74AA-C70BEE225858}"/>
              </a:ext>
            </a:extLst>
          </p:cNvPr>
          <p:cNvPicPr>
            <a:picLocks noChangeAspect="1"/>
          </p:cNvPicPr>
          <p:nvPr/>
        </p:nvPicPr>
        <p:blipFill>
          <a:blip r:embed="rId3"/>
          <a:stretch>
            <a:fillRect/>
          </a:stretch>
        </p:blipFill>
        <p:spPr>
          <a:xfrm>
            <a:off x="7849988" y="2054898"/>
            <a:ext cx="3776820" cy="2367162"/>
          </a:xfrm>
          <a:prstGeom prst="rect">
            <a:avLst/>
          </a:prstGeom>
        </p:spPr>
      </p:pic>
      <p:pic>
        <p:nvPicPr>
          <p:cNvPr id="6" name="Picture 5">
            <a:extLst>
              <a:ext uri="{FF2B5EF4-FFF2-40B4-BE49-F238E27FC236}">
                <a16:creationId xmlns:a16="http://schemas.microsoft.com/office/drawing/2014/main" id="{9EE3C01C-67AD-B0D3-9316-74410C537A36}"/>
              </a:ext>
            </a:extLst>
          </p:cNvPr>
          <p:cNvPicPr>
            <a:picLocks noChangeAspect="1"/>
          </p:cNvPicPr>
          <p:nvPr/>
        </p:nvPicPr>
        <p:blipFill>
          <a:blip r:embed="rId4"/>
          <a:stretch>
            <a:fillRect/>
          </a:stretch>
        </p:blipFill>
        <p:spPr>
          <a:xfrm>
            <a:off x="4157599" y="2661893"/>
            <a:ext cx="3097045" cy="2975327"/>
          </a:xfrm>
          <a:prstGeom prst="rect">
            <a:avLst/>
          </a:prstGeom>
        </p:spPr>
      </p:pic>
      <p:pic>
        <p:nvPicPr>
          <p:cNvPr id="7" name="Picture 6">
            <a:extLst>
              <a:ext uri="{FF2B5EF4-FFF2-40B4-BE49-F238E27FC236}">
                <a16:creationId xmlns:a16="http://schemas.microsoft.com/office/drawing/2014/main" id="{B01DF044-1EDB-9FC3-7502-84663F13DF0F}"/>
              </a:ext>
            </a:extLst>
          </p:cNvPr>
          <p:cNvPicPr>
            <a:picLocks noChangeAspect="1"/>
          </p:cNvPicPr>
          <p:nvPr/>
        </p:nvPicPr>
        <p:blipFill>
          <a:blip r:embed="rId5"/>
          <a:stretch>
            <a:fillRect/>
          </a:stretch>
        </p:blipFill>
        <p:spPr>
          <a:xfrm>
            <a:off x="1098434" y="213744"/>
            <a:ext cx="2143125" cy="2143125"/>
          </a:xfrm>
          <a:prstGeom prst="rect">
            <a:avLst/>
          </a:prstGeom>
        </p:spPr>
      </p:pic>
      <p:sp>
        <p:nvSpPr>
          <p:cNvPr id="8" name="TextBox 7">
            <a:extLst>
              <a:ext uri="{FF2B5EF4-FFF2-40B4-BE49-F238E27FC236}">
                <a16:creationId xmlns:a16="http://schemas.microsoft.com/office/drawing/2014/main" id="{4FEE888E-081B-7755-451D-D7E1CA00AF2A}"/>
              </a:ext>
            </a:extLst>
          </p:cNvPr>
          <p:cNvSpPr txBox="1"/>
          <p:nvPr/>
        </p:nvSpPr>
        <p:spPr>
          <a:xfrm>
            <a:off x="1098434" y="5637220"/>
            <a:ext cx="1043363" cy="369332"/>
          </a:xfrm>
          <a:prstGeom prst="rect">
            <a:avLst/>
          </a:prstGeom>
          <a:noFill/>
        </p:spPr>
        <p:txBody>
          <a:bodyPr wrap="none" rtlCol="0">
            <a:spAutoFit/>
          </a:bodyPr>
          <a:lstStyle/>
          <a:p>
            <a:r>
              <a:rPr lang="en-GB" b="1" dirty="0"/>
              <a:t>Penicillin</a:t>
            </a:r>
          </a:p>
        </p:txBody>
      </p:sp>
      <p:sp>
        <p:nvSpPr>
          <p:cNvPr id="9" name="TextBox 8">
            <a:extLst>
              <a:ext uri="{FF2B5EF4-FFF2-40B4-BE49-F238E27FC236}">
                <a16:creationId xmlns:a16="http://schemas.microsoft.com/office/drawing/2014/main" id="{305D62E7-FB52-5B2A-DA83-8E8ED0BA5CB0}"/>
              </a:ext>
            </a:extLst>
          </p:cNvPr>
          <p:cNvSpPr txBox="1"/>
          <p:nvPr/>
        </p:nvSpPr>
        <p:spPr>
          <a:xfrm>
            <a:off x="1803048" y="2477227"/>
            <a:ext cx="909223" cy="369332"/>
          </a:xfrm>
          <a:prstGeom prst="rect">
            <a:avLst/>
          </a:prstGeom>
          <a:noFill/>
        </p:spPr>
        <p:txBody>
          <a:bodyPr wrap="none" rtlCol="0">
            <a:spAutoFit/>
          </a:bodyPr>
          <a:lstStyle/>
          <a:p>
            <a:r>
              <a:rPr lang="en-GB" b="1" dirty="0"/>
              <a:t>Aspirin </a:t>
            </a:r>
          </a:p>
        </p:txBody>
      </p:sp>
      <p:pic>
        <p:nvPicPr>
          <p:cNvPr id="1026" name="Picture 2" descr="Streptomycin structure. | Download ...">
            <a:extLst>
              <a:ext uri="{FF2B5EF4-FFF2-40B4-BE49-F238E27FC236}">
                <a16:creationId xmlns:a16="http://schemas.microsoft.com/office/drawing/2014/main" id="{97CB79B8-6234-54AB-2FB3-A5BD074AAE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9067" y="624486"/>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76E3A7-CFCC-22EC-7C3A-DA6963FDE0BF}"/>
              </a:ext>
            </a:extLst>
          </p:cNvPr>
          <p:cNvSpPr txBox="1"/>
          <p:nvPr/>
        </p:nvSpPr>
        <p:spPr>
          <a:xfrm>
            <a:off x="4790003" y="2356869"/>
            <a:ext cx="1457450" cy="369332"/>
          </a:xfrm>
          <a:prstGeom prst="rect">
            <a:avLst/>
          </a:prstGeom>
          <a:noFill/>
        </p:spPr>
        <p:txBody>
          <a:bodyPr wrap="none" rtlCol="0">
            <a:spAutoFit/>
          </a:bodyPr>
          <a:lstStyle/>
          <a:p>
            <a:r>
              <a:rPr lang="en-GB" b="1" dirty="0"/>
              <a:t>Streptomycin</a:t>
            </a:r>
          </a:p>
        </p:txBody>
      </p:sp>
      <p:sp>
        <p:nvSpPr>
          <p:cNvPr id="11" name="TextBox 10">
            <a:extLst>
              <a:ext uri="{FF2B5EF4-FFF2-40B4-BE49-F238E27FC236}">
                <a16:creationId xmlns:a16="http://schemas.microsoft.com/office/drawing/2014/main" id="{4DF470C8-78CE-FB0B-CDE1-5A8C7D16B55B}"/>
              </a:ext>
            </a:extLst>
          </p:cNvPr>
          <p:cNvSpPr txBox="1"/>
          <p:nvPr/>
        </p:nvSpPr>
        <p:spPr>
          <a:xfrm>
            <a:off x="4729446" y="6164630"/>
            <a:ext cx="2076146" cy="369332"/>
          </a:xfrm>
          <a:prstGeom prst="rect">
            <a:avLst/>
          </a:prstGeom>
          <a:noFill/>
        </p:spPr>
        <p:txBody>
          <a:bodyPr wrap="none" rtlCol="0">
            <a:spAutoFit/>
          </a:bodyPr>
          <a:lstStyle/>
          <a:p>
            <a:r>
              <a:rPr lang="en-GB" b="1" dirty="0"/>
              <a:t>Glucoside antibiotic</a:t>
            </a:r>
          </a:p>
        </p:txBody>
      </p:sp>
    </p:spTree>
    <p:extLst>
      <p:ext uri="{BB962C8B-B14F-4D97-AF65-F5344CB8AC3E}">
        <p14:creationId xmlns:p14="http://schemas.microsoft.com/office/powerpoint/2010/main" val="41230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45DB-CDF9-C345-963D-72101015D66F}"/>
              </a:ext>
            </a:extLst>
          </p:cNvPr>
          <p:cNvSpPr>
            <a:spLocks noGrp="1"/>
          </p:cNvSpPr>
          <p:nvPr>
            <p:ph type="title"/>
          </p:nvPr>
        </p:nvSpPr>
        <p:spPr>
          <a:xfrm>
            <a:off x="740478" y="18255"/>
            <a:ext cx="10515600" cy="1325563"/>
          </a:xfrm>
        </p:spPr>
        <p:txBody>
          <a:bodyPr>
            <a:normAutofit/>
          </a:bodyPr>
          <a:lstStyle/>
          <a:p>
            <a:pPr algn="ctr"/>
            <a:r>
              <a:rPr lang="en-GB" b="1" dirty="0">
                <a:solidFill>
                  <a:srgbClr val="7030A0"/>
                </a:solidFill>
              </a:rPr>
              <a:t>What happens to a new compound</a:t>
            </a:r>
            <a:r>
              <a:rPr lang="en-GB" dirty="0"/>
              <a:t>?</a:t>
            </a:r>
          </a:p>
        </p:txBody>
      </p:sp>
      <p:sp>
        <p:nvSpPr>
          <p:cNvPr id="3" name="Content Placeholder 2">
            <a:extLst>
              <a:ext uri="{FF2B5EF4-FFF2-40B4-BE49-F238E27FC236}">
                <a16:creationId xmlns:a16="http://schemas.microsoft.com/office/drawing/2014/main" id="{9CECA4E8-714F-AA9B-7E9D-7652349881AE}"/>
              </a:ext>
            </a:extLst>
          </p:cNvPr>
          <p:cNvSpPr>
            <a:spLocks noGrp="1"/>
          </p:cNvSpPr>
          <p:nvPr>
            <p:ph idx="1"/>
          </p:nvPr>
        </p:nvSpPr>
        <p:spPr>
          <a:xfrm>
            <a:off x="740478" y="1092709"/>
            <a:ext cx="10515600" cy="4351338"/>
          </a:xfrm>
        </p:spPr>
        <p:txBody>
          <a:bodyPr/>
          <a:lstStyle/>
          <a:p>
            <a:r>
              <a:rPr lang="en-GB" dirty="0"/>
              <a:t>It is tested in the laboratory to see if it interacts with a target </a:t>
            </a:r>
          </a:p>
          <a:p>
            <a:endParaRPr lang="en-GB" dirty="0"/>
          </a:p>
        </p:txBody>
      </p:sp>
      <p:sp>
        <p:nvSpPr>
          <p:cNvPr id="4" name="Slide Number Placeholder 3">
            <a:extLst>
              <a:ext uri="{FF2B5EF4-FFF2-40B4-BE49-F238E27FC236}">
                <a16:creationId xmlns:a16="http://schemas.microsoft.com/office/drawing/2014/main" id="{3E7A3365-AA4F-BCC9-3152-34FA0AC30B5A}"/>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12</a:t>
            </a:fld>
            <a:endParaRPr lang="en-GB"/>
          </a:p>
        </p:txBody>
      </p:sp>
      <p:sp>
        <p:nvSpPr>
          <p:cNvPr id="6" name="TextBox 5">
            <a:extLst>
              <a:ext uri="{FF2B5EF4-FFF2-40B4-BE49-F238E27FC236}">
                <a16:creationId xmlns:a16="http://schemas.microsoft.com/office/drawing/2014/main" id="{95324E06-6E6F-63A8-371B-090013162124}"/>
              </a:ext>
            </a:extLst>
          </p:cNvPr>
          <p:cNvSpPr txBox="1"/>
          <p:nvPr/>
        </p:nvSpPr>
        <p:spPr>
          <a:xfrm>
            <a:off x="1109844" y="6219316"/>
            <a:ext cx="5233549" cy="369332"/>
          </a:xfrm>
          <a:prstGeom prst="rect">
            <a:avLst/>
          </a:prstGeom>
          <a:noFill/>
        </p:spPr>
        <p:txBody>
          <a:bodyPr wrap="none" rtlCol="0">
            <a:spAutoFit/>
          </a:bodyPr>
          <a:lstStyle/>
          <a:p>
            <a:r>
              <a:rPr lang="en-GB" dirty="0"/>
              <a:t>And then the strength of the interaction is measured. </a:t>
            </a:r>
          </a:p>
        </p:txBody>
      </p:sp>
      <p:pic>
        <p:nvPicPr>
          <p:cNvPr id="7" name="Picture 2" descr="Target fishing and mechanistic insights ...">
            <a:extLst>
              <a:ext uri="{FF2B5EF4-FFF2-40B4-BE49-F238E27FC236}">
                <a16:creationId xmlns:a16="http://schemas.microsoft.com/office/drawing/2014/main" id="{C281A15B-45C6-181A-C430-F4CC27DD1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41" y="1521758"/>
            <a:ext cx="7835153" cy="449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8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6CDE-F2C6-742E-B41D-6899C6FBE612}"/>
              </a:ext>
            </a:extLst>
          </p:cNvPr>
          <p:cNvSpPr>
            <a:spLocks noGrp="1"/>
          </p:cNvSpPr>
          <p:nvPr>
            <p:ph type="title"/>
          </p:nvPr>
        </p:nvSpPr>
        <p:spPr/>
        <p:txBody>
          <a:bodyPr/>
          <a:lstStyle/>
          <a:p>
            <a:r>
              <a:rPr lang="en-GB" dirty="0"/>
              <a:t>What are targets?</a:t>
            </a:r>
          </a:p>
        </p:txBody>
      </p:sp>
      <p:sp>
        <p:nvSpPr>
          <p:cNvPr id="3" name="Content Placeholder 2">
            <a:extLst>
              <a:ext uri="{FF2B5EF4-FFF2-40B4-BE49-F238E27FC236}">
                <a16:creationId xmlns:a16="http://schemas.microsoft.com/office/drawing/2014/main" id="{0DC82525-2C94-F203-92D3-2494CC563BFC}"/>
              </a:ext>
            </a:extLst>
          </p:cNvPr>
          <p:cNvSpPr>
            <a:spLocks noGrp="1"/>
          </p:cNvSpPr>
          <p:nvPr>
            <p:ph idx="1"/>
          </p:nvPr>
        </p:nvSpPr>
        <p:spPr>
          <a:xfrm>
            <a:off x="617674" y="1362518"/>
            <a:ext cx="10736126" cy="5262340"/>
          </a:xfrm>
        </p:spPr>
        <p:txBody>
          <a:bodyPr>
            <a:normAutofit fontScale="92500" lnSpcReduction="10000"/>
          </a:bodyPr>
          <a:lstStyle/>
          <a:p>
            <a:r>
              <a:rPr lang="en-GB" dirty="0"/>
              <a:t>A disease target is a biological molecule, pathway, or response that is associated with a disease. It is a potential target for a drug that can be used to treat the disease. </a:t>
            </a:r>
          </a:p>
          <a:p>
            <a:pPr lvl="1"/>
            <a:r>
              <a:rPr lang="en-GB" sz="3200" dirty="0"/>
              <a:t>A protein </a:t>
            </a:r>
          </a:p>
          <a:p>
            <a:pPr lvl="1"/>
            <a:r>
              <a:rPr lang="en-GB" sz="3200" dirty="0"/>
              <a:t>An enzyme   (e.g. acetylcholinesterase ACE)</a:t>
            </a:r>
          </a:p>
          <a:p>
            <a:pPr lvl="1"/>
            <a:r>
              <a:rPr lang="en-GB" sz="3200" dirty="0"/>
              <a:t>A particular molecule (serotonin)</a:t>
            </a:r>
          </a:p>
          <a:p>
            <a:pPr lvl="1"/>
            <a:r>
              <a:rPr lang="en-GB" sz="3200" dirty="0"/>
              <a:t>A pathway – (such as a hole in a cell wall)</a:t>
            </a:r>
          </a:p>
          <a:p>
            <a:pPr lvl="1"/>
            <a:r>
              <a:rPr lang="en-GB" sz="3200" dirty="0"/>
              <a:t>A cell   (</a:t>
            </a:r>
            <a:r>
              <a:rPr lang="en-GB" sz="3200" dirty="0" err="1"/>
              <a:t>e.g</a:t>
            </a:r>
            <a:r>
              <a:rPr lang="en-GB" sz="3200" dirty="0"/>
              <a:t> a cancer cell)</a:t>
            </a:r>
          </a:p>
          <a:p>
            <a:pPr lvl="1"/>
            <a:r>
              <a:rPr lang="en-GB" sz="3200" dirty="0"/>
              <a:t>A parasite itself (malaria)</a:t>
            </a:r>
          </a:p>
          <a:p>
            <a:pPr lvl="1"/>
            <a:r>
              <a:rPr lang="en-GB" sz="3200" dirty="0"/>
              <a:t>DNA or RNA</a:t>
            </a:r>
          </a:p>
          <a:p>
            <a:r>
              <a:rPr lang="en-GB" sz="3600" dirty="0"/>
              <a:t>The targets are put into arrays (e.g. 20x20 or bigger) and subjected to portions of the families</a:t>
            </a:r>
          </a:p>
        </p:txBody>
      </p:sp>
      <p:sp>
        <p:nvSpPr>
          <p:cNvPr id="4" name="Slide Number Placeholder 3">
            <a:extLst>
              <a:ext uri="{FF2B5EF4-FFF2-40B4-BE49-F238E27FC236}">
                <a16:creationId xmlns:a16="http://schemas.microsoft.com/office/drawing/2014/main" id="{428B9922-A8CF-C258-A7A4-A082CE749010}"/>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13</a:t>
            </a:fld>
            <a:endParaRPr lang="en-GB"/>
          </a:p>
        </p:txBody>
      </p:sp>
    </p:spTree>
    <p:extLst>
      <p:ext uri="{BB962C8B-B14F-4D97-AF65-F5344CB8AC3E}">
        <p14:creationId xmlns:p14="http://schemas.microsoft.com/office/powerpoint/2010/main" val="118885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F034-CA08-953E-828D-1AFB2F2301C1}"/>
              </a:ext>
            </a:extLst>
          </p:cNvPr>
          <p:cNvSpPr>
            <a:spLocks noGrp="1"/>
          </p:cNvSpPr>
          <p:nvPr>
            <p:ph type="title"/>
          </p:nvPr>
        </p:nvSpPr>
        <p:spPr>
          <a:xfrm>
            <a:off x="838200" y="372106"/>
            <a:ext cx="10515600" cy="1325563"/>
          </a:xfrm>
        </p:spPr>
        <p:txBody>
          <a:bodyPr/>
          <a:lstStyle/>
          <a:p>
            <a:r>
              <a:rPr lang="en-GB" dirty="0"/>
              <a:t>Preclinical testing</a:t>
            </a:r>
          </a:p>
        </p:txBody>
      </p:sp>
      <p:pic>
        <p:nvPicPr>
          <p:cNvPr id="5" name="Content Placeholder 4">
            <a:extLst>
              <a:ext uri="{FF2B5EF4-FFF2-40B4-BE49-F238E27FC236}">
                <a16:creationId xmlns:a16="http://schemas.microsoft.com/office/drawing/2014/main" id="{515B53C3-81BB-C390-8A10-A1DAE53F5B9B}"/>
              </a:ext>
            </a:extLst>
          </p:cNvPr>
          <p:cNvPicPr>
            <a:picLocks noGrp="1" noChangeAspect="1"/>
          </p:cNvPicPr>
          <p:nvPr>
            <p:ph idx="1"/>
          </p:nvPr>
        </p:nvPicPr>
        <p:blipFill>
          <a:blip r:embed="rId2"/>
          <a:stretch>
            <a:fillRect/>
          </a:stretch>
        </p:blipFill>
        <p:spPr>
          <a:xfrm>
            <a:off x="5151323" y="1068571"/>
            <a:ext cx="5110033" cy="4720858"/>
          </a:xfrm>
        </p:spPr>
      </p:pic>
      <p:sp>
        <p:nvSpPr>
          <p:cNvPr id="3" name="Slide Number Placeholder 2">
            <a:extLst>
              <a:ext uri="{FF2B5EF4-FFF2-40B4-BE49-F238E27FC236}">
                <a16:creationId xmlns:a16="http://schemas.microsoft.com/office/drawing/2014/main" id="{8C6E1ADE-7D1E-200C-AFC9-C6F3765C474A}"/>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14</a:t>
            </a:fld>
            <a:endParaRPr lang="en-GB"/>
          </a:p>
        </p:txBody>
      </p:sp>
      <p:sp>
        <p:nvSpPr>
          <p:cNvPr id="6" name="TextBox 5">
            <a:extLst>
              <a:ext uri="{FF2B5EF4-FFF2-40B4-BE49-F238E27FC236}">
                <a16:creationId xmlns:a16="http://schemas.microsoft.com/office/drawing/2014/main" id="{57E300E7-3AED-225A-790E-3AB6A952984D}"/>
              </a:ext>
            </a:extLst>
          </p:cNvPr>
          <p:cNvSpPr txBox="1"/>
          <p:nvPr/>
        </p:nvSpPr>
        <p:spPr>
          <a:xfrm>
            <a:off x="4961526" y="5958048"/>
            <a:ext cx="3490058" cy="646331"/>
          </a:xfrm>
          <a:prstGeom prst="rect">
            <a:avLst/>
          </a:prstGeom>
          <a:noFill/>
        </p:spPr>
        <p:txBody>
          <a:bodyPr wrap="none" rtlCol="0">
            <a:spAutoFit/>
          </a:bodyPr>
          <a:lstStyle/>
          <a:p>
            <a:r>
              <a:rPr lang="en-GB" sz="3600" dirty="0">
                <a:solidFill>
                  <a:srgbClr val="FF0000"/>
                </a:solidFill>
              </a:rPr>
              <a:t>The Phase 1 clinic</a:t>
            </a:r>
          </a:p>
        </p:txBody>
      </p:sp>
      <p:sp>
        <p:nvSpPr>
          <p:cNvPr id="7" name="TextBox 6">
            <a:extLst>
              <a:ext uri="{FF2B5EF4-FFF2-40B4-BE49-F238E27FC236}">
                <a16:creationId xmlns:a16="http://schemas.microsoft.com/office/drawing/2014/main" id="{2FBA6056-CB0D-AD12-B1B6-588238A93C1E}"/>
              </a:ext>
            </a:extLst>
          </p:cNvPr>
          <p:cNvSpPr txBox="1"/>
          <p:nvPr/>
        </p:nvSpPr>
        <p:spPr>
          <a:xfrm>
            <a:off x="255599" y="1737276"/>
            <a:ext cx="2789803" cy="461665"/>
          </a:xfrm>
          <a:prstGeom prst="rect">
            <a:avLst/>
          </a:prstGeom>
          <a:noFill/>
        </p:spPr>
        <p:txBody>
          <a:bodyPr wrap="none" rtlCol="0">
            <a:spAutoFit/>
          </a:bodyPr>
          <a:lstStyle/>
          <a:p>
            <a:r>
              <a:rPr lang="en-GB" sz="2400" b="1" dirty="0">
                <a:ln w="0"/>
                <a:effectLst>
                  <a:outerShdw blurRad="38100" dist="19050" dir="2700000" algn="tl" rotWithShape="0">
                    <a:schemeClr val="dk1">
                      <a:alpha val="40000"/>
                    </a:schemeClr>
                  </a:outerShdw>
                </a:effectLst>
              </a:rPr>
              <a:t>New chemical entity</a:t>
            </a:r>
          </a:p>
        </p:txBody>
      </p:sp>
      <p:sp>
        <p:nvSpPr>
          <p:cNvPr id="8" name="Arrow: Down 7">
            <a:extLst>
              <a:ext uri="{FF2B5EF4-FFF2-40B4-BE49-F238E27FC236}">
                <a16:creationId xmlns:a16="http://schemas.microsoft.com/office/drawing/2014/main" id="{397B2412-F462-E11E-81C3-5E8093DBCFB9}"/>
              </a:ext>
            </a:extLst>
          </p:cNvPr>
          <p:cNvSpPr/>
          <p:nvPr/>
        </p:nvSpPr>
        <p:spPr>
          <a:xfrm rot="16200000">
            <a:off x="3754142" y="1501342"/>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0133477-0DC0-EB9F-02AE-552CD0A17FAA}"/>
              </a:ext>
            </a:extLst>
          </p:cNvPr>
          <p:cNvSpPr txBox="1"/>
          <p:nvPr/>
        </p:nvSpPr>
        <p:spPr>
          <a:xfrm flipH="1">
            <a:off x="9604352" y="2070968"/>
            <a:ext cx="1590779" cy="646331"/>
          </a:xfrm>
          <a:prstGeom prst="rect">
            <a:avLst/>
          </a:prstGeom>
          <a:noFill/>
        </p:spPr>
        <p:txBody>
          <a:bodyPr wrap="square" rtlCol="0">
            <a:spAutoFit/>
          </a:bodyPr>
          <a:lstStyle/>
          <a:p>
            <a:r>
              <a:rPr lang="en-GB" dirty="0"/>
              <a:t>Strong interaction</a:t>
            </a:r>
          </a:p>
        </p:txBody>
      </p:sp>
      <p:sp>
        <p:nvSpPr>
          <p:cNvPr id="13" name="Arrow: Down 12">
            <a:extLst>
              <a:ext uri="{FF2B5EF4-FFF2-40B4-BE49-F238E27FC236}">
                <a16:creationId xmlns:a16="http://schemas.microsoft.com/office/drawing/2014/main" id="{F6C1D2E0-1E7C-715A-52EF-FBF68ED84514}"/>
              </a:ext>
            </a:extLst>
          </p:cNvPr>
          <p:cNvSpPr/>
          <p:nvPr/>
        </p:nvSpPr>
        <p:spPr>
          <a:xfrm rot="3515826">
            <a:off x="8958780" y="2139731"/>
            <a:ext cx="244305" cy="13255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1E2C7388-753D-D4EB-EBD6-273A40E5A012}"/>
              </a:ext>
            </a:extLst>
          </p:cNvPr>
          <p:cNvSpPr/>
          <p:nvPr/>
        </p:nvSpPr>
        <p:spPr>
          <a:xfrm>
            <a:off x="1792258" y="2176029"/>
            <a:ext cx="425790" cy="12529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2827F5A-A924-AEFC-AA73-B4123E04178D}"/>
              </a:ext>
            </a:extLst>
          </p:cNvPr>
          <p:cNvSpPr txBox="1"/>
          <p:nvPr/>
        </p:nvSpPr>
        <p:spPr>
          <a:xfrm>
            <a:off x="1094609" y="3672710"/>
            <a:ext cx="1947462" cy="369332"/>
          </a:xfrm>
          <a:prstGeom prst="rect">
            <a:avLst/>
          </a:prstGeom>
          <a:noFill/>
        </p:spPr>
        <p:txBody>
          <a:bodyPr wrap="square" rtlCol="0">
            <a:spAutoFit/>
          </a:bodyPr>
          <a:lstStyle/>
          <a:p>
            <a:pPr algn="ctr"/>
            <a:r>
              <a:rPr lang="en-GB" dirty="0"/>
              <a:t>Modified NCE</a:t>
            </a:r>
          </a:p>
        </p:txBody>
      </p:sp>
      <p:sp>
        <p:nvSpPr>
          <p:cNvPr id="16" name="Arrow: Right 15">
            <a:extLst>
              <a:ext uri="{FF2B5EF4-FFF2-40B4-BE49-F238E27FC236}">
                <a16:creationId xmlns:a16="http://schemas.microsoft.com/office/drawing/2014/main" id="{FFDBF4D5-7BA2-2C8A-29BD-9917A38DAE56}"/>
              </a:ext>
            </a:extLst>
          </p:cNvPr>
          <p:cNvSpPr/>
          <p:nvPr/>
        </p:nvSpPr>
        <p:spPr>
          <a:xfrm rot="5400000">
            <a:off x="1727485" y="4220345"/>
            <a:ext cx="725936" cy="4846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19895E0-B209-BA07-76AB-47BD1B1A52DE}"/>
              </a:ext>
            </a:extLst>
          </p:cNvPr>
          <p:cNvSpPr txBox="1"/>
          <p:nvPr/>
        </p:nvSpPr>
        <p:spPr>
          <a:xfrm>
            <a:off x="1433639" y="4852726"/>
            <a:ext cx="1608432" cy="369332"/>
          </a:xfrm>
          <a:prstGeom prst="rect">
            <a:avLst/>
          </a:prstGeom>
          <a:noFill/>
        </p:spPr>
        <p:txBody>
          <a:bodyPr wrap="square">
            <a:spAutoFit/>
          </a:bodyPr>
          <a:lstStyle/>
          <a:p>
            <a:r>
              <a:rPr lang="en-GB" dirty="0"/>
              <a:t>Modified NCE</a:t>
            </a:r>
          </a:p>
        </p:txBody>
      </p:sp>
      <p:sp>
        <p:nvSpPr>
          <p:cNvPr id="10" name="Arrow: Right 9">
            <a:extLst>
              <a:ext uri="{FF2B5EF4-FFF2-40B4-BE49-F238E27FC236}">
                <a16:creationId xmlns:a16="http://schemas.microsoft.com/office/drawing/2014/main" id="{E94A40C2-EEE3-2F70-2E8B-D8978E7E94D7}"/>
              </a:ext>
            </a:extLst>
          </p:cNvPr>
          <p:cNvSpPr/>
          <p:nvPr/>
        </p:nvSpPr>
        <p:spPr>
          <a:xfrm>
            <a:off x="3332943" y="3429000"/>
            <a:ext cx="1451872" cy="4846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058B062D-4FDB-82CB-D597-A20D46352CE0}"/>
              </a:ext>
            </a:extLst>
          </p:cNvPr>
          <p:cNvSpPr/>
          <p:nvPr/>
        </p:nvSpPr>
        <p:spPr>
          <a:xfrm rot="10133566">
            <a:off x="2928157" y="2790913"/>
            <a:ext cx="2719843" cy="23328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4521809A-F73B-E4B6-2DB1-5FC9A7E7AFF4}"/>
              </a:ext>
            </a:extLst>
          </p:cNvPr>
          <p:cNvSpPr/>
          <p:nvPr/>
        </p:nvSpPr>
        <p:spPr>
          <a:xfrm>
            <a:off x="3332943" y="4160283"/>
            <a:ext cx="1451872" cy="4846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31E0DDD6-9B18-9CFD-46DF-AEDEA8AF5B17}"/>
              </a:ext>
            </a:extLst>
          </p:cNvPr>
          <p:cNvSpPr/>
          <p:nvPr/>
        </p:nvSpPr>
        <p:spPr>
          <a:xfrm rot="10800000">
            <a:off x="3042071" y="3805202"/>
            <a:ext cx="2233981" cy="2317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417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0615-C53D-4484-C5D6-37AF153BB1C7}"/>
              </a:ext>
            </a:extLst>
          </p:cNvPr>
          <p:cNvSpPr>
            <a:spLocks noGrp="1"/>
          </p:cNvSpPr>
          <p:nvPr>
            <p:ph type="title"/>
          </p:nvPr>
        </p:nvSpPr>
        <p:spPr>
          <a:xfrm>
            <a:off x="1722050" y="-107741"/>
            <a:ext cx="10772775" cy="1658198"/>
          </a:xfrm>
        </p:spPr>
        <p:txBody>
          <a:bodyPr/>
          <a:lstStyle/>
          <a:p>
            <a:r>
              <a:rPr lang="en-GB" dirty="0"/>
              <a:t>Animal testing: why and how?</a:t>
            </a:r>
          </a:p>
        </p:txBody>
      </p:sp>
      <p:sp>
        <p:nvSpPr>
          <p:cNvPr id="7" name="Content Placeholder 6">
            <a:extLst>
              <a:ext uri="{FF2B5EF4-FFF2-40B4-BE49-F238E27FC236}">
                <a16:creationId xmlns:a16="http://schemas.microsoft.com/office/drawing/2014/main" id="{CB928779-AF77-5E13-39AD-188AE73A20CD}"/>
              </a:ext>
            </a:extLst>
          </p:cNvPr>
          <p:cNvSpPr>
            <a:spLocks noGrp="1"/>
          </p:cNvSpPr>
          <p:nvPr>
            <p:ph idx="1"/>
          </p:nvPr>
        </p:nvSpPr>
        <p:spPr>
          <a:xfrm>
            <a:off x="729018" y="1347953"/>
            <a:ext cx="10515600" cy="3708901"/>
          </a:xfrm>
        </p:spPr>
        <p:txBody>
          <a:bodyPr>
            <a:normAutofit fontScale="77500" lnSpcReduction="20000"/>
          </a:bodyPr>
          <a:lstStyle/>
          <a:p>
            <a:r>
              <a:rPr lang="en-GB" dirty="0"/>
              <a:t>Toxicity</a:t>
            </a:r>
          </a:p>
          <a:p>
            <a:r>
              <a:rPr lang="en-GB" dirty="0"/>
              <a:t>Irritancy</a:t>
            </a:r>
          </a:p>
          <a:p>
            <a:r>
              <a:rPr lang="en-GB" dirty="0"/>
              <a:t>Pharmacokinetics	</a:t>
            </a:r>
          </a:p>
          <a:p>
            <a:pPr lvl="1"/>
            <a:r>
              <a:rPr lang="en-GB" dirty="0"/>
              <a:t>What the animal does to the chemical(and how fast)</a:t>
            </a:r>
          </a:p>
          <a:p>
            <a:r>
              <a:rPr lang="en-GB" dirty="0"/>
              <a:t>Pharmacodynamics</a:t>
            </a:r>
          </a:p>
          <a:p>
            <a:pPr lvl="1"/>
            <a:r>
              <a:rPr lang="en-GB" dirty="0"/>
              <a:t>What the chemical does to the animal</a:t>
            </a:r>
          </a:p>
          <a:p>
            <a:r>
              <a:rPr lang="en-GB" dirty="0"/>
              <a:t>By giving small and increasing doses  to a range of animals starting with rodents by injection, inhalation or ingestion</a:t>
            </a:r>
          </a:p>
          <a:p>
            <a:r>
              <a:rPr lang="en-GB" dirty="0"/>
              <a:t>Often carried out by Contract Research Organisations</a:t>
            </a:r>
          </a:p>
          <a:p>
            <a:r>
              <a:rPr lang="en-GB" dirty="0">
                <a:solidFill>
                  <a:srgbClr val="FF0000"/>
                </a:solidFill>
              </a:rPr>
              <a:t>Without animal testing no drug can be legally developed</a:t>
            </a:r>
          </a:p>
          <a:p>
            <a:r>
              <a:rPr lang="en-GB" dirty="0"/>
              <a:t>Will continue after the first administration to man with long term testing</a:t>
            </a:r>
          </a:p>
          <a:p>
            <a:endParaRPr lang="en-GB" dirty="0">
              <a:solidFill>
                <a:srgbClr val="FF0000"/>
              </a:solidFill>
            </a:endParaRP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FC01D782-83E5-ACDC-C983-59AB3B156FFD}"/>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15</a:t>
            </a:fld>
            <a:endParaRPr lang="en-GB"/>
          </a:p>
        </p:txBody>
      </p:sp>
      <p:sp>
        <p:nvSpPr>
          <p:cNvPr id="3" name="TextBox 2">
            <a:extLst>
              <a:ext uri="{FF2B5EF4-FFF2-40B4-BE49-F238E27FC236}">
                <a16:creationId xmlns:a16="http://schemas.microsoft.com/office/drawing/2014/main" id="{FA5F62A1-D6D7-3770-6EA7-8FFCFF947802}"/>
              </a:ext>
            </a:extLst>
          </p:cNvPr>
          <p:cNvSpPr txBox="1"/>
          <p:nvPr/>
        </p:nvSpPr>
        <p:spPr>
          <a:xfrm>
            <a:off x="1695180" y="5369604"/>
            <a:ext cx="8801640" cy="861774"/>
          </a:xfrm>
          <a:prstGeom prst="rect">
            <a:avLst/>
          </a:prstGeom>
          <a:noFill/>
        </p:spPr>
        <p:txBody>
          <a:bodyPr wrap="none" rtlCol="0">
            <a:spAutoFit/>
          </a:bodyPr>
          <a:lstStyle/>
          <a:p>
            <a:r>
              <a:rPr lang="en-GB" sz="3200" dirty="0">
                <a:ln w="22225">
                  <a:solidFill>
                    <a:schemeClr val="accent2"/>
                  </a:solidFill>
                  <a:prstDash val="solid"/>
                </a:ln>
                <a:solidFill>
                  <a:schemeClr val="accent2">
                    <a:lumMod val="40000"/>
                    <a:lumOff val="60000"/>
                  </a:schemeClr>
                </a:solidFill>
              </a:rPr>
              <a:t>If the results are promising then proceed to Phase 1</a:t>
            </a:r>
          </a:p>
          <a:p>
            <a:endParaRPr lang="en-GB" dirty="0"/>
          </a:p>
        </p:txBody>
      </p:sp>
      <p:sp>
        <p:nvSpPr>
          <p:cNvPr id="4" name="TextBox 3">
            <a:extLst>
              <a:ext uri="{FF2B5EF4-FFF2-40B4-BE49-F238E27FC236}">
                <a16:creationId xmlns:a16="http://schemas.microsoft.com/office/drawing/2014/main" id="{8891440C-31CE-BDBD-6965-841087D31C1F}"/>
              </a:ext>
            </a:extLst>
          </p:cNvPr>
          <p:cNvSpPr txBox="1"/>
          <p:nvPr/>
        </p:nvSpPr>
        <p:spPr>
          <a:xfrm>
            <a:off x="4228922" y="6308209"/>
            <a:ext cx="3319307" cy="369332"/>
          </a:xfrm>
          <a:prstGeom prst="rect">
            <a:avLst/>
          </a:prstGeom>
          <a:noFill/>
        </p:spPr>
        <p:txBody>
          <a:bodyPr wrap="none" rtlCol="0">
            <a:spAutoFit/>
          </a:bodyPr>
          <a:lstStyle/>
          <a:p>
            <a:r>
              <a:rPr lang="en-GB" dirty="0">
                <a:ln w="0"/>
                <a:solidFill>
                  <a:srgbClr val="FF0000"/>
                </a:solidFill>
                <a:effectLst>
                  <a:outerShdw blurRad="38100" dist="19050" dir="2700000" algn="tl" rotWithShape="0">
                    <a:schemeClr val="dk1">
                      <a:alpha val="40000"/>
                    </a:schemeClr>
                  </a:outerShdw>
                </a:effectLst>
              </a:rPr>
              <a:t>But chemists have to get to work</a:t>
            </a:r>
          </a:p>
        </p:txBody>
      </p:sp>
    </p:spTree>
    <p:extLst>
      <p:ext uri="{BB962C8B-B14F-4D97-AF65-F5344CB8AC3E}">
        <p14:creationId xmlns:p14="http://schemas.microsoft.com/office/powerpoint/2010/main" val="206444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72EC-55F8-7651-E9E9-AE750CF567F1}"/>
              </a:ext>
            </a:extLst>
          </p:cNvPr>
          <p:cNvSpPr>
            <a:spLocks noGrp="1"/>
          </p:cNvSpPr>
          <p:nvPr>
            <p:ph type="title"/>
          </p:nvPr>
        </p:nvSpPr>
        <p:spPr>
          <a:xfrm>
            <a:off x="901021" y="-101079"/>
            <a:ext cx="10515600" cy="1325563"/>
          </a:xfrm>
        </p:spPr>
        <p:txBody>
          <a:bodyPr/>
          <a:lstStyle/>
          <a:p>
            <a:r>
              <a:rPr lang="en-GB" dirty="0"/>
              <a:t>What chemists have to do now</a:t>
            </a:r>
          </a:p>
        </p:txBody>
      </p:sp>
      <p:sp>
        <p:nvSpPr>
          <p:cNvPr id="3" name="Content Placeholder 2">
            <a:extLst>
              <a:ext uri="{FF2B5EF4-FFF2-40B4-BE49-F238E27FC236}">
                <a16:creationId xmlns:a16="http://schemas.microsoft.com/office/drawing/2014/main" id="{6F6C5C74-68F0-9BB7-7FDB-7E7135704C99}"/>
              </a:ext>
            </a:extLst>
          </p:cNvPr>
          <p:cNvSpPr>
            <a:spLocks noGrp="1"/>
          </p:cNvSpPr>
          <p:nvPr>
            <p:ph idx="1"/>
          </p:nvPr>
        </p:nvSpPr>
        <p:spPr>
          <a:xfrm>
            <a:off x="484450" y="1224484"/>
            <a:ext cx="11542029" cy="4237366"/>
          </a:xfrm>
        </p:spPr>
        <p:txBody>
          <a:bodyPr>
            <a:normAutofit/>
          </a:bodyPr>
          <a:lstStyle/>
          <a:p>
            <a:r>
              <a:rPr lang="en-GB" sz="2000" dirty="0"/>
              <a:t>Make larger quantities for the next set of tests</a:t>
            </a:r>
          </a:p>
          <a:p>
            <a:r>
              <a:rPr lang="en-GB" sz="2000" dirty="0"/>
              <a:t>Work out how to produce commercial quantities and (</a:t>
            </a:r>
            <a:r>
              <a:rPr lang="en-GB" sz="2000" dirty="0" err="1"/>
              <a:t>gu</a:t>
            </a:r>
            <a:r>
              <a:rPr lang="en-GB" sz="2000" dirty="0"/>
              <a:t>)estimate how much it might cost</a:t>
            </a:r>
          </a:p>
          <a:p>
            <a:r>
              <a:rPr lang="en-GB" sz="2000" dirty="0"/>
              <a:t>Develop new  formulations </a:t>
            </a:r>
          </a:p>
          <a:p>
            <a:pPr lvl="1"/>
            <a:r>
              <a:rPr lang="en-GB" sz="2000" dirty="0"/>
              <a:t>Tablets or capsules (ideal)</a:t>
            </a:r>
          </a:p>
          <a:p>
            <a:pPr lvl="1"/>
            <a:r>
              <a:rPr lang="en-GB" sz="2000" dirty="0"/>
              <a:t>Injections</a:t>
            </a:r>
          </a:p>
          <a:p>
            <a:pPr lvl="1"/>
            <a:r>
              <a:rPr lang="en-GB" sz="2000" dirty="0"/>
              <a:t>Slow release formulations</a:t>
            </a:r>
          </a:p>
          <a:p>
            <a:pPr lvl="1"/>
            <a:r>
              <a:rPr lang="en-GB" sz="2000" dirty="0"/>
              <a:t>Dermal or ocular formulation</a:t>
            </a:r>
          </a:p>
          <a:p>
            <a:pPr lvl="1"/>
            <a:r>
              <a:rPr lang="en-GB" sz="2000" dirty="0"/>
              <a:t>Help lawyers protect intellectual property</a:t>
            </a:r>
          </a:p>
          <a:p>
            <a:pPr lvl="1"/>
            <a:endParaRPr lang="en-GB" sz="2000" dirty="0"/>
          </a:p>
        </p:txBody>
      </p:sp>
      <p:sp>
        <p:nvSpPr>
          <p:cNvPr id="5" name="Slide Number Placeholder 4">
            <a:extLst>
              <a:ext uri="{FF2B5EF4-FFF2-40B4-BE49-F238E27FC236}">
                <a16:creationId xmlns:a16="http://schemas.microsoft.com/office/drawing/2014/main" id="{D56A22A3-3B57-C894-6D46-0D8E1DA0D8E5}"/>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16</a:t>
            </a:fld>
            <a:endParaRPr lang="en-GB"/>
          </a:p>
        </p:txBody>
      </p:sp>
      <p:sp>
        <p:nvSpPr>
          <p:cNvPr id="7" name="Arrow: Right 6">
            <a:extLst>
              <a:ext uri="{FF2B5EF4-FFF2-40B4-BE49-F238E27FC236}">
                <a16:creationId xmlns:a16="http://schemas.microsoft.com/office/drawing/2014/main" id="{DB62493D-02D2-79FF-909A-C844D13CD534}"/>
              </a:ext>
            </a:extLst>
          </p:cNvPr>
          <p:cNvSpPr/>
          <p:nvPr/>
        </p:nvSpPr>
        <p:spPr>
          <a:xfrm>
            <a:off x="3780338" y="5461850"/>
            <a:ext cx="582423" cy="4602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FFEA68E2-B9DA-C1EF-96FE-1F1B331FD4CA}"/>
              </a:ext>
            </a:extLst>
          </p:cNvPr>
          <p:cNvSpPr/>
          <p:nvPr/>
        </p:nvSpPr>
        <p:spPr>
          <a:xfrm>
            <a:off x="7585224" y="5572317"/>
            <a:ext cx="678035" cy="441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720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CAC6-5435-37C8-8EDB-7E7C7FCF3F0C}"/>
              </a:ext>
            </a:extLst>
          </p:cNvPr>
          <p:cNvSpPr>
            <a:spLocks noGrp="1"/>
          </p:cNvSpPr>
          <p:nvPr>
            <p:ph type="title"/>
          </p:nvPr>
        </p:nvSpPr>
        <p:spPr/>
        <p:txBody>
          <a:bodyPr/>
          <a:lstStyle/>
          <a:p>
            <a:r>
              <a:rPr lang="en-GB" dirty="0"/>
              <a:t>Patents	</a:t>
            </a:r>
          </a:p>
        </p:txBody>
      </p:sp>
      <p:sp>
        <p:nvSpPr>
          <p:cNvPr id="3" name="Content Placeholder 2">
            <a:extLst>
              <a:ext uri="{FF2B5EF4-FFF2-40B4-BE49-F238E27FC236}">
                <a16:creationId xmlns:a16="http://schemas.microsoft.com/office/drawing/2014/main" id="{6B9A50E4-1C92-103A-DDEB-B5092B16AC86}"/>
              </a:ext>
            </a:extLst>
          </p:cNvPr>
          <p:cNvSpPr>
            <a:spLocks noGrp="1"/>
          </p:cNvSpPr>
          <p:nvPr>
            <p:ph idx="1"/>
          </p:nvPr>
        </p:nvSpPr>
        <p:spPr>
          <a:xfrm>
            <a:off x="898757" y="2370137"/>
            <a:ext cx="10515600" cy="435133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lvl="1"/>
            <a:r>
              <a:rPr lang="en-GB"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is a patent?</a:t>
            </a:r>
          </a:p>
          <a:p>
            <a:r>
              <a:rPr lang="en-GB" dirty="0"/>
              <a:t>A patent is a legal right granted to an inventor or applicant by a government authority, giving them the </a:t>
            </a:r>
            <a:r>
              <a:rPr lang="en-GB" dirty="0">
                <a:solidFill>
                  <a:srgbClr val="FF0000"/>
                </a:solidFill>
              </a:rPr>
              <a:t>exclusive</a:t>
            </a:r>
            <a:r>
              <a:rPr lang="en-GB" dirty="0"/>
              <a:t> right to make, use, sell, or distribute their invention for a specified period, </a:t>
            </a:r>
            <a:r>
              <a:rPr lang="en-GB" dirty="0">
                <a:solidFill>
                  <a:srgbClr val="FF0000"/>
                </a:solidFill>
              </a:rPr>
              <a:t>typically 20 </a:t>
            </a:r>
            <a:r>
              <a:rPr lang="en-GB" dirty="0"/>
              <a:t>years from the filing date. </a:t>
            </a:r>
          </a:p>
          <a:p>
            <a:pPr algn="l">
              <a:buFont typeface="Arial" panose="020B0604020202020204" pitchFamily="34" charset="0"/>
              <a:buChar char="•"/>
            </a:pPr>
            <a:r>
              <a:rPr lang="en-GB" b="0" i="0" dirty="0">
                <a:solidFill>
                  <a:srgbClr val="FF0000"/>
                </a:solidFill>
                <a:effectLst/>
                <a:latin typeface="fkGroteskNeue"/>
              </a:rPr>
              <a:t>Novelty: </a:t>
            </a:r>
            <a:r>
              <a:rPr lang="en-GB" b="0" i="0" dirty="0">
                <a:effectLst/>
                <a:latin typeface="fkGroteskNeue"/>
              </a:rPr>
              <a:t>The invention must be </a:t>
            </a:r>
            <a:r>
              <a:rPr lang="en-GB" b="0" i="0" dirty="0">
                <a:solidFill>
                  <a:srgbClr val="FF0000"/>
                </a:solidFill>
                <a:effectLst/>
                <a:latin typeface="fkGroteskNeue"/>
              </a:rPr>
              <a:t>new and not previously known</a:t>
            </a:r>
            <a:r>
              <a:rPr lang="en-GB" b="0" i="0" dirty="0">
                <a:effectLst/>
                <a:latin typeface="fkGroteskNeue"/>
              </a:rPr>
              <a:t> to the public before the patent application date.</a:t>
            </a:r>
          </a:p>
          <a:p>
            <a:pPr algn="l">
              <a:buFont typeface="Arial" panose="020B0604020202020204" pitchFamily="34" charset="0"/>
              <a:buChar char="•"/>
            </a:pPr>
            <a:r>
              <a:rPr lang="en-GB" b="0" i="0" dirty="0">
                <a:solidFill>
                  <a:srgbClr val="FF0000"/>
                </a:solidFill>
                <a:effectLst/>
                <a:latin typeface="fkGroteskNeue"/>
              </a:rPr>
              <a:t>Inventiveness: </a:t>
            </a:r>
            <a:r>
              <a:rPr lang="en-GB" b="0" i="0" dirty="0">
                <a:effectLst/>
                <a:latin typeface="fkGroteskNeue"/>
              </a:rPr>
              <a:t>It should </a:t>
            </a:r>
            <a:r>
              <a:rPr lang="en-GB" b="0" i="0" dirty="0">
                <a:solidFill>
                  <a:srgbClr val="FF0000"/>
                </a:solidFill>
                <a:effectLst/>
                <a:latin typeface="fkGroteskNeue"/>
              </a:rPr>
              <a:t>not be an obvious </a:t>
            </a:r>
            <a:r>
              <a:rPr lang="en-GB" b="0" i="0" dirty="0">
                <a:effectLst/>
                <a:latin typeface="fkGroteskNeue"/>
              </a:rPr>
              <a:t>modification of existing inventions.</a:t>
            </a:r>
          </a:p>
          <a:p>
            <a:pPr algn="l">
              <a:buFont typeface="Arial" panose="020B0604020202020204" pitchFamily="34" charset="0"/>
              <a:buChar char="•"/>
            </a:pPr>
            <a:r>
              <a:rPr lang="en-GB" b="0" i="0" dirty="0">
                <a:solidFill>
                  <a:srgbClr val="FF0000"/>
                </a:solidFill>
                <a:effectLst/>
                <a:latin typeface="fkGroteskNeue"/>
              </a:rPr>
              <a:t>Industrial Applicability: </a:t>
            </a:r>
            <a:r>
              <a:rPr lang="en-GB" b="0" i="0" dirty="0">
                <a:effectLst/>
                <a:latin typeface="fkGroteskNeue"/>
              </a:rPr>
              <a:t>The invention must be capable of being made or used in some kind of industry</a:t>
            </a:r>
          </a:p>
          <a:p>
            <a:pPr algn="l">
              <a:buFont typeface="Arial" panose="020B0604020202020204" pitchFamily="34" charset="0"/>
              <a:buChar char="•"/>
            </a:pPr>
            <a:r>
              <a:rPr lang="en-GB" dirty="0">
                <a:latin typeface="fkGroteskNeue"/>
              </a:rPr>
              <a:t>Patenting world-wide is an expensive business</a:t>
            </a:r>
            <a:endParaRPr lang="en-GB" b="0" i="0" dirty="0">
              <a:effectLst/>
              <a:latin typeface="fkGroteskNeue"/>
            </a:endParaRPr>
          </a:p>
          <a:p>
            <a:endParaRPr lang="en-GB" dirty="0"/>
          </a:p>
        </p:txBody>
      </p:sp>
      <p:sp>
        <p:nvSpPr>
          <p:cNvPr id="4" name="Slide Number Placeholder 3">
            <a:extLst>
              <a:ext uri="{FF2B5EF4-FFF2-40B4-BE49-F238E27FC236}">
                <a16:creationId xmlns:a16="http://schemas.microsoft.com/office/drawing/2014/main" id="{89219DAB-2860-8A02-CEA9-3A4ABF27BE5F}"/>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17</a:t>
            </a:fld>
            <a:endParaRPr lang="en-GB"/>
          </a:p>
        </p:txBody>
      </p:sp>
      <p:pic>
        <p:nvPicPr>
          <p:cNvPr id="5" name="Picture 4">
            <a:extLst>
              <a:ext uri="{FF2B5EF4-FFF2-40B4-BE49-F238E27FC236}">
                <a16:creationId xmlns:a16="http://schemas.microsoft.com/office/drawing/2014/main" id="{2C2C6091-C7A2-358F-AC56-62578CB437ED}"/>
              </a:ext>
            </a:extLst>
          </p:cNvPr>
          <p:cNvPicPr>
            <a:picLocks noChangeAspect="1"/>
          </p:cNvPicPr>
          <p:nvPr/>
        </p:nvPicPr>
        <p:blipFill>
          <a:blip r:embed="rId2"/>
          <a:stretch>
            <a:fillRect/>
          </a:stretch>
        </p:blipFill>
        <p:spPr>
          <a:xfrm>
            <a:off x="5801797" y="490538"/>
            <a:ext cx="3810000" cy="1200150"/>
          </a:xfrm>
          <a:prstGeom prst="rect">
            <a:avLst/>
          </a:prstGeom>
        </p:spPr>
      </p:pic>
    </p:spTree>
    <p:extLst>
      <p:ext uri="{BB962C8B-B14F-4D97-AF65-F5344CB8AC3E}">
        <p14:creationId xmlns:p14="http://schemas.microsoft.com/office/powerpoint/2010/main" val="193547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081C-B1CD-10D4-B89B-58DB61550405}"/>
              </a:ext>
            </a:extLst>
          </p:cNvPr>
          <p:cNvSpPr>
            <a:spLocks noGrp="1"/>
          </p:cNvSpPr>
          <p:nvPr>
            <p:ph type="title"/>
          </p:nvPr>
        </p:nvSpPr>
        <p:spPr/>
        <p:txBody>
          <a:bodyPr/>
          <a:lstStyle/>
          <a:p>
            <a:pPr algn="ctr"/>
            <a:r>
              <a:rPr lang="en-GB" dirty="0"/>
              <a:t>Patents</a:t>
            </a:r>
          </a:p>
        </p:txBody>
      </p:sp>
      <p:sp>
        <p:nvSpPr>
          <p:cNvPr id="3" name="Content Placeholder 2">
            <a:extLst>
              <a:ext uri="{FF2B5EF4-FFF2-40B4-BE49-F238E27FC236}">
                <a16:creationId xmlns:a16="http://schemas.microsoft.com/office/drawing/2014/main" id="{F5601905-92D3-0361-7F0F-6EBDBF366ABF}"/>
              </a:ext>
            </a:extLst>
          </p:cNvPr>
          <p:cNvSpPr>
            <a:spLocks noGrp="1"/>
          </p:cNvSpPr>
          <p:nvPr>
            <p:ph sz="half" idx="1"/>
          </p:nvPr>
        </p:nvSpPr>
        <p:spPr/>
        <p:txBody>
          <a:bodyPr>
            <a:normAutofit fontScale="92500" lnSpcReduction="20000"/>
          </a:bodyPr>
          <a:lstStyle/>
          <a:p>
            <a:r>
              <a:rPr lang="en-GB" b="0" i="0" dirty="0">
                <a:effectLst/>
                <a:latin typeface="fkGroteskNeue"/>
              </a:rPr>
              <a:t>Patents are territorial;  protection is limited to the country(</a:t>
            </a:r>
            <a:r>
              <a:rPr lang="en-GB" b="0" i="0" dirty="0" err="1">
                <a:effectLst/>
                <a:latin typeface="fkGroteskNeue"/>
              </a:rPr>
              <a:t>ies</a:t>
            </a:r>
            <a:r>
              <a:rPr lang="en-GB" b="0" i="0" dirty="0">
                <a:effectLst/>
                <a:latin typeface="fkGroteskNeue"/>
              </a:rPr>
              <a:t>) where the patent is granted. (not necessarily the country where the invention takes place)</a:t>
            </a:r>
          </a:p>
          <a:p>
            <a:r>
              <a:rPr lang="en-GB" dirty="0">
                <a:latin typeface="fkGroteskNeue"/>
              </a:rPr>
              <a:t>The pharma industry patents new drugs widely – US, EU/UK,. Japan being the main countries</a:t>
            </a:r>
          </a:p>
          <a:p>
            <a:r>
              <a:rPr lang="en-GB" b="0" i="0" dirty="0">
                <a:effectLst/>
                <a:latin typeface="fkGroteskNeue"/>
              </a:rPr>
              <a:t>Patents can cover a whole family of drugs</a:t>
            </a:r>
          </a:p>
          <a:p>
            <a:r>
              <a:rPr lang="en-GB" dirty="0">
                <a:latin typeface="fkGroteskNeue"/>
              </a:rPr>
              <a:t>When a patent expires competitors can exploit the original invention</a:t>
            </a:r>
          </a:p>
          <a:p>
            <a:r>
              <a:rPr lang="en-GB" b="0" i="0" dirty="0">
                <a:effectLst/>
                <a:latin typeface="fkGroteskNeue"/>
              </a:rPr>
              <a:t>So, time can be of the essence</a:t>
            </a:r>
          </a:p>
          <a:p>
            <a:endParaRPr lang="en-GB" dirty="0"/>
          </a:p>
        </p:txBody>
      </p:sp>
      <p:sp>
        <p:nvSpPr>
          <p:cNvPr id="5" name="Content Placeholder 4">
            <a:extLst>
              <a:ext uri="{FF2B5EF4-FFF2-40B4-BE49-F238E27FC236}">
                <a16:creationId xmlns:a16="http://schemas.microsoft.com/office/drawing/2014/main" id="{4D58D34F-1DB2-6BE1-2A9D-10E77470972F}"/>
              </a:ext>
            </a:extLst>
          </p:cNvPr>
          <p:cNvSpPr>
            <a:spLocks noGrp="1"/>
          </p:cNvSpPr>
          <p:nvPr>
            <p:ph sz="half" idx="2"/>
          </p:nvPr>
        </p:nvSpPr>
        <p:spPr>
          <a:xfrm>
            <a:off x="6742318" y="3944664"/>
            <a:ext cx="4569092" cy="3552426"/>
          </a:xfrm>
        </p:spPr>
        <p:txBody>
          <a:bodyPr>
            <a:normAutofit fontScale="92500" lnSpcReduction="20000"/>
          </a:bodyPr>
          <a:lstStyle/>
          <a:p>
            <a:r>
              <a:rPr lang="en-GB" b="0" i="0" dirty="0">
                <a:effectLst/>
                <a:latin typeface="fkGroteskNeue"/>
              </a:rPr>
              <a:t>Pharmaceutical patents play a vital role in fostering innovation within the healthcare sector by protecting intellectual property and incentivizing R&amp;D investments.</a:t>
            </a:r>
            <a:endParaRPr lang="en-GB" dirty="0"/>
          </a:p>
        </p:txBody>
      </p:sp>
      <p:sp>
        <p:nvSpPr>
          <p:cNvPr id="4" name="Slide Number Placeholder 3">
            <a:extLst>
              <a:ext uri="{FF2B5EF4-FFF2-40B4-BE49-F238E27FC236}">
                <a16:creationId xmlns:a16="http://schemas.microsoft.com/office/drawing/2014/main" id="{CB9FAEBD-82D7-5AD5-10AC-4ADBDEEFE95D}"/>
              </a:ext>
            </a:extLst>
          </p:cNvPr>
          <p:cNvSpPr>
            <a:spLocks noGrp="1"/>
          </p:cNvSpPr>
          <p:nvPr>
            <p:ph type="sldNum" sz="quarter" idx="12"/>
          </p:nvPr>
        </p:nvSpPr>
        <p:spPr/>
        <p:txBody>
          <a:bodyPr/>
          <a:lstStyle/>
          <a:p>
            <a:fld id="{5780D6DE-8B77-45E5-BEA0-97B4134EC223}" type="slidenum">
              <a:rPr lang="en-GB" smtClean="0"/>
              <a:t>18</a:t>
            </a:fld>
            <a:endParaRPr lang="en-GB"/>
          </a:p>
        </p:txBody>
      </p:sp>
      <p:sp>
        <p:nvSpPr>
          <p:cNvPr id="6" name="TextBox 5">
            <a:extLst>
              <a:ext uri="{FF2B5EF4-FFF2-40B4-BE49-F238E27FC236}">
                <a16:creationId xmlns:a16="http://schemas.microsoft.com/office/drawing/2014/main" id="{4EF694BF-DF2B-A11D-99DF-38BB37B12577}"/>
              </a:ext>
            </a:extLst>
          </p:cNvPr>
          <p:cNvSpPr txBox="1"/>
          <p:nvPr/>
        </p:nvSpPr>
        <p:spPr>
          <a:xfrm>
            <a:off x="473954" y="6111845"/>
            <a:ext cx="11091691" cy="400110"/>
          </a:xfrm>
          <a:prstGeom prst="rect">
            <a:avLst/>
          </a:prstGeom>
          <a:noFill/>
        </p:spPr>
        <p:txBody>
          <a:bodyPr wrap="none" rtlCol="0">
            <a:spAutoFit/>
          </a:bodyPr>
          <a:lstStyle/>
          <a:p>
            <a:r>
              <a:rPr lang="en-GB" sz="2000" b="1" dirty="0">
                <a:solidFill>
                  <a:srgbClr val="FF0000"/>
                </a:solidFill>
              </a:rPr>
              <a:t>If it takes 10 years to develop from discovery to approval , companies may have only 10 yr-ears of exclusivity</a:t>
            </a:r>
          </a:p>
        </p:txBody>
      </p:sp>
      <p:pic>
        <p:nvPicPr>
          <p:cNvPr id="7" name="Picture 6">
            <a:extLst>
              <a:ext uri="{FF2B5EF4-FFF2-40B4-BE49-F238E27FC236}">
                <a16:creationId xmlns:a16="http://schemas.microsoft.com/office/drawing/2014/main" id="{0C446B75-D153-B44B-3206-9A77A18AF7BD}"/>
              </a:ext>
            </a:extLst>
          </p:cNvPr>
          <p:cNvPicPr>
            <a:picLocks noChangeAspect="1"/>
          </p:cNvPicPr>
          <p:nvPr/>
        </p:nvPicPr>
        <p:blipFill>
          <a:blip r:embed="rId2"/>
          <a:stretch>
            <a:fillRect/>
          </a:stretch>
        </p:blipFill>
        <p:spPr>
          <a:xfrm>
            <a:off x="7894964" y="1454135"/>
            <a:ext cx="2724150" cy="1676400"/>
          </a:xfrm>
          <a:prstGeom prst="rect">
            <a:avLst/>
          </a:prstGeom>
        </p:spPr>
      </p:pic>
    </p:spTree>
    <p:extLst>
      <p:ext uri="{BB962C8B-B14F-4D97-AF65-F5344CB8AC3E}">
        <p14:creationId xmlns:p14="http://schemas.microsoft.com/office/powerpoint/2010/main" val="127708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C903-2A78-A8E8-A250-B2CC74754B11}"/>
              </a:ext>
            </a:extLst>
          </p:cNvPr>
          <p:cNvSpPr>
            <a:spLocks noGrp="1"/>
          </p:cNvSpPr>
          <p:nvPr>
            <p:ph type="title"/>
          </p:nvPr>
        </p:nvSpPr>
        <p:spPr>
          <a:xfrm>
            <a:off x="581025" y="94684"/>
            <a:ext cx="10772775" cy="1658198"/>
          </a:xfrm>
        </p:spPr>
        <p:txBody>
          <a:bodyPr/>
          <a:lstStyle/>
          <a:p>
            <a:pPr algn="ctr"/>
            <a:r>
              <a:rPr lang="en-GB" b="1" dirty="0">
                <a:solidFill>
                  <a:srgbClr val="7030A0"/>
                </a:solidFill>
              </a:rPr>
              <a:t>Phase 1 Trials</a:t>
            </a:r>
            <a:r>
              <a:rPr lang="en-GB" b="1" dirty="0"/>
              <a:t>*</a:t>
            </a:r>
          </a:p>
        </p:txBody>
      </p:sp>
      <p:sp>
        <p:nvSpPr>
          <p:cNvPr id="3" name="Content Placeholder 2">
            <a:extLst>
              <a:ext uri="{FF2B5EF4-FFF2-40B4-BE49-F238E27FC236}">
                <a16:creationId xmlns:a16="http://schemas.microsoft.com/office/drawing/2014/main" id="{7CFF167A-15F6-B764-D441-B26AB87A52AE}"/>
              </a:ext>
            </a:extLst>
          </p:cNvPr>
          <p:cNvSpPr>
            <a:spLocks noGrp="1"/>
          </p:cNvSpPr>
          <p:nvPr>
            <p:ph idx="1"/>
          </p:nvPr>
        </p:nvSpPr>
        <p:spPr>
          <a:xfrm>
            <a:off x="838200" y="1446630"/>
            <a:ext cx="10515600" cy="4351338"/>
          </a:xfrm>
        </p:spPr>
        <p:txBody>
          <a:bodyPr>
            <a:normAutofit fontScale="70000" lnSpcReduction="20000"/>
          </a:bodyPr>
          <a:lstStyle/>
          <a:p>
            <a:r>
              <a:rPr lang="en-GB" dirty="0"/>
              <a:t>Testing the candidate drug on healthy volunteers</a:t>
            </a:r>
          </a:p>
          <a:p>
            <a:r>
              <a:rPr lang="en-GB" dirty="0"/>
              <a:t>A series of Phase 1 trials generally lasts several months to over a year</a:t>
            </a:r>
          </a:p>
          <a:p>
            <a:pPr>
              <a:lnSpc>
                <a:spcPct val="120000"/>
              </a:lnSpc>
            </a:pPr>
            <a:r>
              <a:rPr lang="en-GB" dirty="0"/>
              <a:t>The are mostly performed in specialised clinics run by independent contract research organisations (CROs)</a:t>
            </a:r>
          </a:p>
          <a:p>
            <a:r>
              <a:rPr lang="en-GB" dirty="0"/>
              <a:t>They are performed under strict government authorisation/regulation</a:t>
            </a:r>
          </a:p>
          <a:p>
            <a:pPr lvl="1"/>
            <a:r>
              <a:rPr lang="en-GB" dirty="0"/>
              <a:t>Safety is a prime consideration</a:t>
            </a:r>
          </a:p>
          <a:p>
            <a:pPr lvl="1"/>
            <a:r>
              <a:rPr lang="en-GB" dirty="0"/>
              <a:t>Ethical considerations must be taken into account</a:t>
            </a:r>
          </a:p>
          <a:p>
            <a:r>
              <a:rPr lang="en-GB" dirty="0"/>
              <a:t>Volunteers are protected</a:t>
            </a:r>
          </a:p>
          <a:p>
            <a:pPr lvl="1"/>
            <a:r>
              <a:rPr lang="en-GB" dirty="0"/>
              <a:t>Not paid too much  (minimum wage)</a:t>
            </a:r>
          </a:p>
          <a:p>
            <a:pPr lvl="1"/>
            <a:r>
              <a:rPr lang="en-GB" dirty="0"/>
              <a:t>No used too often  (once or twice a year )</a:t>
            </a:r>
          </a:p>
          <a:p>
            <a:pPr lvl="1"/>
            <a:r>
              <a:rPr lang="en-GB" dirty="0"/>
              <a:t>Not used more than once with the same drug candidate</a:t>
            </a:r>
          </a:p>
          <a:p>
            <a:r>
              <a:rPr lang="en-GB" dirty="0"/>
              <a:t>They can take place in any country but mainly in Western Europe, North America and India</a:t>
            </a:r>
          </a:p>
          <a:p>
            <a:r>
              <a:rPr lang="en-GB" dirty="0"/>
              <a:t>Cost several thousand pounds for each volunteer  (up to 100)</a:t>
            </a:r>
          </a:p>
          <a:p>
            <a:endParaRPr lang="en-GB" dirty="0"/>
          </a:p>
        </p:txBody>
      </p:sp>
      <p:sp>
        <p:nvSpPr>
          <p:cNvPr id="4" name="Slide Number Placeholder 3">
            <a:extLst>
              <a:ext uri="{FF2B5EF4-FFF2-40B4-BE49-F238E27FC236}">
                <a16:creationId xmlns:a16="http://schemas.microsoft.com/office/drawing/2014/main" id="{E1C0894D-6BD6-9559-C67F-653976936073}"/>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19</a:t>
            </a:fld>
            <a:endParaRPr lang="en-GB"/>
          </a:p>
        </p:txBody>
      </p:sp>
      <p:sp>
        <p:nvSpPr>
          <p:cNvPr id="5" name="TextBox 4">
            <a:extLst>
              <a:ext uri="{FF2B5EF4-FFF2-40B4-BE49-F238E27FC236}">
                <a16:creationId xmlns:a16="http://schemas.microsoft.com/office/drawing/2014/main" id="{F4A3A1E2-8504-0287-56E2-4CBB392669FB}"/>
              </a:ext>
            </a:extLst>
          </p:cNvPr>
          <p:cNvSpPr txBox="1"/>
          <p:nvPr/>
        </p:nvSpPr>
        <p:spPr>
          <a:xfrm>
            <a:off x="1293395" y="6262437"/>
            <a:ext cx="4245201" cy="369332"/>
          </a:xfrm>
          <a:prstGeom prst="rect">
            <a:avLst/>
          </a:prstGeom>
          <a:noFill/>
        </p:spPr>
        <p:txBody>
          <a:bodyPr wrap="none" rtlCol="0">
            <a:spAutoFit/>
          </a:bodyPr>
          <a:lstStyle/>
          <a:p>
            <a:r>
              <a:rPr lang="en-GB" dirty="0">
                <a:solidFill>
                  <a:srgbClr val="FF0000"/>
                </a:solidFill>
              </a:rPr>
              <a:t>* Also known as first administration to man</a:t>
            </a:r>
          </a:p>
        </p:txBody>
      </p:sp>
    </p:spTree>
    <p:extLst>
      <p:ext uri="{BB962C8B-B14F-4D97-AF65-F5344CB8AC3E}">
        <p14:creationId xmlns:p14="http://schemas.microsoft.com/office/powerpoint/2010/main" val="334091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BE25-6915-3446-4206-78E02E1F9506}"/>
              </a:ext>
            </a:extLst>
          </p:cNvPr>
          <p:cNvSpPr>
            <a:spLocks noGrp="1"/>
          </p:cNvSpPr>
          <p:nvPr>
            <p:ph type="title"/>
          </p:nvPr>
        </p:nvSpPr>
        <p:spPr>
          <a:xfrm>
            <a:off x="838200" y="436315"/>
            <a:ext cx="10515600" cy="1325563"/>
          </a:xfrm>
        </p:spPr>
        <p:txBody>
          <a:bodyPr/>
          <a:lstStyle/>
          <a:p>
            <a:pPr algn="ctr"/>
            <a:r>
              <a:rPr lang="en-GB" dirty="0"/>
              <a:t>NB</a:t>
            </a:r>
          </a:p>
        </p:txBody>
      </p:sp>
      <p:sp>
        <p:nvSpPr>
          <p:cNvPr id="3" name="Content Placeholder 2">
            <a:extLst>
              <a:ext uri="{FF2B5EF4-FFF2-40B4-BE49-F238E27FC236}">
                <a16:creationId xmlns:a16="http://schemas.microsoft.com/office/drawing/2014/main" id="{33560C12-81A7-1A8A-21E9-8FDB73DEAB78}"/>
              </a:ext>
            </a:extLst>
          </p:cNvPr>
          <p:cNvSpPr>
            <a:spLocks noGrp="1"/>
          </p:cNvSpPr>
          <p:nvPr>
            <p:ph idx="1"/>
          </p:nvPr>
        </p:nvSpPr>
        <p:spPr>
          <a:xfrm>
            <a:off x="838200" y="1825625"/>
            <a:ext cx="10515600" cy="3933278"/>
          </a:xfrm>
        </p:spPr>
        <p:txBody>
          <a:bodyPr>
            <a:normAutofit/>
          </a:bodyPr>
          <a:lstStyle/>
          <a:p>
            <a:r>
              <a:rPr lang="en-GB" dirty="0"/>
              <a:t> In this presentation I am concentrating on drugs developed for non- cancer indications and for small(</a:t>
            </a:r>
            <a:r>
              <a:rPr lang="en-GB" dirty="0" err="1"/>
              <a:t>ish</a:t>
            </a:r>
            <a:r>
              <a:rPr lang="en-GB" dirty="0"/>
              <a:t>) chemical entities</a:t>
            </a:r>
          </a:p>
          <a:p>
            <a:r>
              <a:rPr lang="en-GB" dirty="0"/>
              <a:t>Cancer drugs are normally not tested on healthy volunteers and have rather different methods of development</a:t>
            </a:r>
          </a:p>
          <a:p>
            <a:r>
              <a:rPr lang="en-GB" dirty="0"/>
              <a:t>Biological entities  e.g. antibodies or proteins, are developed rather differently</a:t>
            </a:r>
          </a:p>
          <a:p>
            <a:r>
              <a:rPr lang="en-GB" dirty="0"/>
              <a:t>I am not going to talk about vaccines - either</a:t>
            </a:r>
          </a:p>
          <a:p>
            <a:endParaRPr lang="en-GB" dirty="0"/>
          </a:p>
        </p:txBody>
      </p:sp>
      <p:sp>
        <p:nvSpPr>
          <p:cNvPr id="4" name="Slide Number Placeholder 3">
            <a:extLst>
              <a:ext uri="{FF2B5EF4-FFF2-40B4-BE49-F238E27FC236}">
                <a16:creationId xmlns:a16="http://schemas.microsoft.com/office/drawing/2014/main" id="{4887F23F-8B13-0A3E-F60D-2AD98C82BD9A}"/>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2</a:t>
            </a:fld>
            <a:endParaRPr lang="en-GB"/>
          </a:p>
        </p:txBody>
      </p:sp>
    </p:spTree>
    <p:extLst>
      <p:ext uri="{BB962C8B-B14F-4D97-AF65-F5344CB8AC3E}">
        <p14:creationId xmlns:p14="http://schemas.microsoft.com/office/powerpoint/2010/main" val="367916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9D68-18AD-CC74-332A-F3A2A8C6DCA3}"/>
              </a:ext>
            </a:extLst>
          </p:cNvPr>
          <p:cNvSpPr>
            <a:spLocks noGrp="1"/>
          </p:cNvSpPr>
          <p:nvPr>
            <p:ph type="title"/>
          </p:nvPr>
        </p:nvSpPr>
        <p:spPr/>
        <p:txBody>
          <a:bodyPr/>
          <a:lstStyle/>
          <a:p>
            <a:pPr algn="ctr"/>
            <a:r>
              <a:rPr lang="en-GB" b="1" dirty="0">
                <a:solidFill>
                  <a:srgbClr val="7030A0"/>
                </a:solidFill>
              </a:rPr>
              <a:t>Phase 1</a:t>
            </a:r>
          </a:p>
        </p:txBody>
      </p:sp>
      <p:sp>
        <p:nvSpPr>
          <p:cNvPr id="3" name="Content Placeholder 2">
            <a:extLst>
              <a:ext uri="{FF2B5EF4-FFF2-40B4-BE49-F238E27FC236}">
                <a16:creationId xmlns:a16="http://schemas.microsoft.com/office/drawing/2014/main" id="{03D2C2BF-7EFF-CEF8-A90B-EB86FDF380AC}"/>
              </a:ext>
            </a:extLst>
          </p:cNvPr>
          <p:cNvSpPr>
            <a:spLocks noGrp="1"/>
          </p:cNvSpPr>
          <p:nvPr>
            <p:ph idx="1"/>
          </p:nvPr>
        </p:nvSpPr>
        <p:spPr/>
        <p:txBody>
          <a:bodyPr>
            <a:normAutofit/>
          </a:bodyPr>
          <a:lstStyle/>
          <a:p>
            <a:r>
              <a:rPr lang="en-GB" dirty="0"/>
              <a:t>Administer about 1% of the minimum dose that shows a toxic effect in animal testing (usually intravenously)</a:t>
            </a:r>
          </a:p>
          <a:p>
            <a:r>
              <a:rPr lang="en-GB" dirty="0"/>
              <a:t>In a clinic that is like a hospital  intensive care unit </a:t>
            </a:r>
          </a:p>
          <a:p>
            <a:r>
              <a:rPr lang="en-GB" dirty="0"/>
              <a:t>Start with just one volunteer</a:t>
            </a:r>
          </a:p>
          <a:p>
            <a:r>
              <a:rPr lang="en-GB" dirty="0"/>
              <a:t>Take frequent blood samples and analyse for the drug and its metabolites</a:t>
            </a:r>
          </a:p>
          <a:p>
            <a:r>
              <a:rPr lang="en-GB" dirty="0"/>
              <a:t>Measure all vital signs  - often</a:t>
            </a:r>
          </a:p>
          <a:p>
            <a:pPr lvl="2"/>
            <a:r>
              <a:rPr lang="en-GB" b="1" dirty="0">
                <a:solidFill>
                  <a:srgbClr val="FF0000"/>
                </a:solidFill>
              </a:rPr>
              <a:t>                                            Look for unexpected effects</a:t>
            </a:r>
          </a:p>
          <a:p>
            <a:r>
              <a:rPr lang="en-GB" dirty="0"/>
              <a:t>Remarkably good safety record</a:t>
            </a:r>
          </a:p>
        </p:txBody>
      </p:sp>
      <p:sp>
        <p:nvSpPr>
          <p:cNvPr id="4" name="Slide Number Placeholder 3">
            <a:extLst>
              <a:ext uri="{FF2B5EF4-FFF2-40B4-BE49-F238E27FC236}">
                <a16:creationId xmlns:a16="http://schemas.microsoft.com/office/drawing/2014/main" id="{CFF4F981-C1DA-DF11-85F6-CAFF4BC80929}"/>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20</a:t>
            </a:fld>
            <a:endParaRPr lang="en-GB"/>
          </a:p>
        </p:txBody>
      </p:sp>
    </p:spTree>
    <p:extLst>
      <p:ext uri="{BB962C8B-B14F-4D97-AF65-F5344CB8AC3E}">
        <p14:creationId xmlns:p14="http://schemas.microsoft.com/office/powerpoint/2010/main" val="373946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E817-1F29-3C40-8907-71F9F5A50B6F}"/>
              </a:ext>
            </a:extLst>
          </p:cNvPr>
          <p:cNvSpPr>
            <a:spLocks noGrp="1"/>
          </p:cNvSpPr>
          <p:nvPr>
            <p:ph type="title"/>
          </p:nvPr>
        </p:nvSpPr>
        <p:spPr/>
        <p:txBody>
          <a:bodyPr/>
          <a:lstStyle/>
          <a:p>
            <a:r>
              <a:rPr lang="en-GB" dirty="0"/>
              <a:t>Typical Phase 1 Unit</a:t>
            </a:r>
          </a:p>
        </p:txBody>
      </p:sp>
      <p:sp>
        <p:nvSpPr>
          <p:cNvPr id="3" name="Slide Number Placeholder 2">
            <a:extLst>
              <a:ext uri="{FF2B5EF4-FFF2-40B4-BE49-F238E27FC236}">
                <a16:creationId xmlns:a16="http://schemas.microsoft.com/office/drawing/2014/main" id="{9B0B598F-DCF1-D2EE-EBE4-C870E4BCBD1C}"/>
              </a:ext>
            </a:extLst>
          </p:cNvPr>
          <p:cNvSpPr>
            <a:spLocks noGrp="1"/>
          </p:cNvSpPr>
          <p:nvPr>
            <p:ph type="sldNum" sz="quarter" idx="12"/>
          </p:nvPr>
        </p:nvSpPr>
        <p:spPr/>
        <p:txBody>
          <a:bodyPr/>
          <a:lstStyle/>
          <a:p>
            <a:fld id="{5780D6DE-8B77-45E5-BEA0-97B4134EC223}" type="slidenum">
              <a:rPr lang="en-GB" smtClean="0"/>
              <a:t>21</a:t>
            </a:fld>
            <a:endParaRPr lang="en-GB"/>
          </a:p>
        </p:txBody>
      </p:sp>
      <p:pic>
        <p:nvPicPr>
          <p:cNvPr id="5" name="Picture 4">
            <a:extLst>
              <a:ext uri="{FF2B5EF4-FFF2-40B4-BE49-F238E27FC236}">
                <a16:creationId xmlns:a16="http://schemas.microsoft.com/office/drawing/2014/main" id="{4487A6B9-38A0-40A0-5858-7829E93379CC}"/>
              </a:ext>
            </a:extLst>
          </p:cNvPr>
          <p:cNvPicPr>
            <a:picLocks noChangeAspect="1"/>
          </p:cNvPicPr>
          <p:nvPr/>
        </p:nvPicPr>
        <p:blipFill>
          <a:blip r:embed="rId2"/>
          <a:stretch>
            <a:fillRect/>
          </a:stretch>
        </p:blipFill>
        <p:spPr>
          <a:xfrm>
            <a:off x="2291899" y="1690688"/>
            <a:ext cx="7988879" cy="4485157"/>
          </a:xfrm>
          <a:prstGeom prst="rect">
            <a:avLst/>
          </a:prstGeom>
        </p:spPr>
      </p:pic>
    </p:spTree>
    <p:extLst>
      <p:ext uri="{BB962C8B-B14F-4D97-AF65-F5344CB8AC3E}">
        <p14:creationId xmlns:p14="http://schemas.microsoft.com/office/powerpoint/2010/main" val="104313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4727-B8F0-B2E3-358D-68ACA6ABF84A}"/>
              </a:ext>
            </a:extLst>
          </p:cNvPr>
          <p:cNvSpPr>
            <a:spLocks noGrp="1"/>
          </p:cNvSpPr>
          <p:nvPr>
            <p:ph type="title"/>
          </p:nvPr>
        </p:nvSpPr>
        <p:spPr/>
        <p:txBody>
          <a:bodyPr/>
          <a:lstStyle/>
          <a:p>
            <a:pPr algn="ctr"/>
            <a:r>
              <a:rPr lang="en-GB" b="1" dirty="0">
                <a:solidFill>
                  <a:srgbClr val="7030A0"/>
                </a:solidFill>
              </a:rPr>
              <a:t>Phase 1 continued</a:t>
            </a:r>
          </a:p>
        </p:txBody>
      </p:sp>
      <p:sp>
        <p:nvSpPr>
          <p:cNvPr id="3" name="Content Placeholder 2">
            <a:extLst>
              <a:ext uri="{FF2B5EF4-FFF2-40B4-BE49-F238E27FC236}">
                <a16:creationId xmlns:a16="http://schemas.microsoft.com/office/drawing/2014/main" id="{EAE8FDEC-12D3-718F-20CB-0059006F080D}"/>
              </a:ext>
            </a:extLst>
          </p:cNvPr>
          <p:cNvSpPr>
            <a:spLocks noGrp="1"/>
          </p:cNvSpPr>
          <p:nvPr>
            <p:ph idx="1"/>
          </p:nvPr>
        </p:nvSpPr>
        <p:spPr>
          <a:xfrm>
            <a:off x="451338" y="1494692"/>
            <a:ext cx="8083062" cy="4998183"/>
          </a:xfrm>
        </p:spPr>
        <p:txBody>
          <a:bodyPr>
            <a:normAutofit fontScale="85000" lnSpcReduction="20000"/>
          </a:bodyPr>
          <a:lstStyle/>
          <a:p>
            <a:r>
              <a:rPr lang="en-GB" dirty="0"/>
              <a:t>If the one volunteer test looks safe(without serious undesirable side effects)  then:</a:t>
            </a:r>
          </a:p>
          <a:p>
            <a:pPr lvl="1"/>
            <a:r>
              <a:rPr lang="en-GB" dirty="0"/>
              <a:t>Dose up to 12 volunteers</a:t>
            </a:r>
          </a:p>
          <a:p>
            <a:r>
              <a:rPr lang="en-GB" dirty="0"/>
              <a:t>Volunteers are usually healthy young men (18 to 40)</a:t>
            </a:r>
          </a:p>
          <a:p>
            <a:r>
              <a:rPr lang="en-GB" dirty="0"/>
              <a:t>Analyse the results to see what the body does to the drug</a:t>
            </a:r>
          </a:p>
          <a:p>
            <a:pPr lvl="1"/>
            <a:r>
              <a:rPr lang="en-GB" dirty="0"/>
              <a:t>Is it metabolised?</a:t>
            </a:r>
          </a:p>
          <a:p>
            <a:pPr lvl="1"/>
            <a:r>
              <a:rPr lang="en-GB" dirty="0"/>
              <a:t>To what ?</a:t>
            </a:r>
          </a:p>
          <a:p>
            <a:pPr lvl="1"/>
            <a:r>
              <a:rPr lang="en-GB" dirty="0"/>
              <a:t>How quickly ?</a:t>
            </a:r>
          </a:p>
          <a:p>
            <a:pPr lvl="1"/>
            <a:r>
              <a:rPr lang="en-GB" dirty="0"/>
              <a:t>What is the half life</a:t>
            </a:r>
          </a:p>
          <a:p>
            <a:r>
              <a:rPr lang="en-GB" dirty="0"/>
              <a:t>Look for the pharmacodynamic effects – what the drug does to the body</a:t>
            </a:r>
          </a:p>
          <a:p>
            <a:r>
              <a:rPr lang="en-GB" dirty="0"/>
              <a:t>Gradually increase the dose to what  might be the therapeutic dose in patients</a:t>
            </a:r>
          </a:p>
          <a:p>
            <a:r>
              <a:rPr lang="en-GB" dirty="0"/>
              <a:t>Obtain a picture of how the drug is absorbed, distributed, metabolised and excreted (ADME)</a:t>
            </a:r>
          </a:p>
        </p:txBody>
      </p:sp>
    </p:spTree>
    <p:extLst>
      <p:ext uri="{BB962C8B-B14F-4D97-AF65-F5344CB8AC3E}">
        <p14:creationId xmlns:p14="http://schemas.microsoft.com/office/powerpoint/2010/main" val="187210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C780-6732-2A65-6BFF-4682F1F9A7B7}"/>
              </a:ext>
            </a:extLst>
          </p:cNvPr>
          <p:cNvSpPr>
            <a:spLocks noGrp="1"/>
          </p:cNvSpPr>
          <p:nvPr>
            <p:ph type="title"/>
          </p:nvPr>
        </p:nvSpPr>
        <p:spPr/>
        <p:txBody>
          <a:bodyPr/>
          <a:lstStyle/>
          <a:p>
            <a:r>
              <a:rPr lang="en-GB" dirty="0"/>
              <a:t>Half life </a:t>
            </a:r>
          </a:p>
        </p:txBody>
      </p:sp>
      <p:pic>
        <p:nvPicPr>
          <p:cNvPr id="4" name="Picture 2" descr="Drug handling: Introduction | Medicines Learning Portal">
            <a:extLst>
              <a:ext uri="{FF2B5EF4-FFF2-40B4-BE49-F238E27FC236}">
                <a16:creationId xmlns:a16="http://schemas.microsoft.com/office/drawing/2014/main" id="{7B13867C-5C10-B383-0C9C-3D35EDD91A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2916" y="1437631"/>
            <a:ext cx="7631084" cy="426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0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390F-5165-976A-DD02-43D9A4A5A52B}"/>
              </a:ext>
            </a:extLst>
          </p:cNvPr>
          <p:cNvSpPr>
            <a:spLocks noGrp="1"/>
          </p:cNvSpPr>
          <p:nvPr>
            <p:ph type="title"/>
          </p:nvPr>
        </p:nvSpPr>
        <p:spPr/>
        <p:txBody>
          <a:bodyPr/>
          <a:lstStyle/>
          <a:p>
            <a:r>
              <a:rPr lang="en-GB" dirty="0"/>
              <a:t>Special Phase 1 Trials</a:t>
            </a:r>
          </a:p>
        </p:txBody>
      </p:sp>
      <p:sp>
        <p:nvSpPr>
          <p:cNvPr id="3" name="Content Placeholder 2">
            <a:extLst>
              <a:ext uri="{FF2B5EF4-FFF2-40B4-BE49-F238E27FC236}">
                <a16:creationId xmlns:a16="http://schemas.microsoft.com/office/drawing/2014/main" id="{12ECF378-FA4B-0D05-0B00-6E5FEEDE5D20}"/>
              </a:ext>
            </a:extLst>
          </p:cNvPr>
          <p:cNvSpPr>
            <a:spLocks noGrp="1"/>
          </p:cNvSpPr>
          <p:nvPr>
            <p:ph idx="1"/>
          </p:nvPr>
        </p:nvSpPr>
        <p:spPr>
          <a:xfrm>
            <a:off x="656493" y="1198440"/>
            <a:ext cx="10515600" cy="4351338"/>
          </a:xfrm>
        </p:spPr>
        <p:txBody>
          <a:bodyPr>
            <a:normAutofit lnSpcReduction="10000"/>
          </a:bodyPr>
          <a:lstStyle/>
          <a:p>
            <a:pPr marL="0" indent="0">
              <a:buNone/>
            </a:pPr>
            <a:endParaRPr lang="en-GB" dirty="0"/>
          </a:p>
          <a:p>
            <a:r>
              <a:rPr lang="en-GB" dirty="0"/>
              <a:t>Studies in special populations</a:t>
            </a:r>
          </a:p>
          <a:p>
            <a:pPr lvl="1"/>
            <a:r>
              <a:rPr lang="en-GB" dirty="0"/>
              <a:t>Female</a:t>
            </a:r>
          </a:p>
          <a:p>
            <a:pPr lvl="1"/>
            <a:r>
              <a:rPr lang="en-GB" dirty="0"/>
              <a:t>Elderly</a:t>
            </a:r>
          </a:p>
          <a:p>
            <a:pPr lvl="1"/>
            <a:r>
              <a:rPr lang="en-GB" dirty="0"/>
              <a:t>Rarely children(special conditions apply)</a:t>
            </a:r>
          </a:p>
          <a:p>
            <a:pPr lvl="2"/>
            <a:r>
              <a:rPr lang="en-GB" dirty="0"/>
              <a:t>They are NOT small adults</a:t>
            </a:r>
          </a:p>
          <a:p>
            <a:r>
              <a:rPr lang="en-GB" dirty="0"/>
              <a:t>Drug/drug interactions</a:t>
            </a:r>
          </a:p>
          <a:p>
            <a:r>
              <a:rPr lang="en-GB" dirty="0"/>
              <a:t>Smokers</a:t>
            </a:r>
          </a:p>
          <a:p>
            <a:r>
              <a:rPr lang="en-GB" dirty="0"/>
              <a:t>Alcohol interaction</a:t>
            </a:r>
          </a:p>
          <a:p>
            <a:r>
              <a:rPr lang="en-GB" dirty="0"/>
              <a:t>Radiochemicals</a:t>
            </a:r>
          </a:p>
        </p:txBody>
      </p:sp>
      <p:sp>
        <p:nvSpPr>
          <p:cNvPr id="4" name="Slide Number Placeholder 3">
            <a:extLst>
              <a:ext uri="{FF2B5EF4-FFF2-40B4-BE49-F238E27FC236}">
                <a16:creationId xmlns:a16="http://schemas.microsoft.com/office/drawing/2014/main" id="{58685F81-B852-58B0-A54F-AD2EF69C7AE2}"/>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24</a:t>
            </a:fld>
            <a:endParaRPr lang="en-GB"/>
          </a:p>
        </p:txBody>
      </p:sp>
    </p:spTree>
    <p:extLst>
      <p:ext uri="{BB962C8B-B14F-4D97-AF65-F5344CB8AC3E}">
        <p14:creationId xmlns:p14="http://schemas.microsoft.com/office/powerpoint/2010/main" val="275311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5571-2F04-EB86-93BE-D2248FBDBB8F}"/>
              </a:ext>
            </a:extLst>
          </p:cNvPr>
          <p:cNvSpPr>
            <a:spLocks noGrp="1"/>
          </p:cNvSpPr>
          <p:nvPr>
            <p:ph type="title"/>
          </p:nvPr>
        </p:nvSpPr>
        <p:spPr/>
        <p:txBody>
          <a:bodyPr/>
          <a:lstStyle/>
          <a:p>
            <a:r>
              <a:rPr lang="en-GB" dirty="0"/>
              <a:t>WHAT IT'S LIKE TO PARTICIPATE?*</a:t>
            </a:r>
          </a:p>
        </p:txBody>
      </p:sp>
      <p:sp>
        <p:nvSpPr>
          <p:cNvPr id="3" name="Content Placeholder 2">
            <a:extLst>
              <a:ext uri="{FF2B5EF4-FFF2-40B4-BE49-F238E27FC236}">
                <a16:creationId xmlns:a16="http://schemas.microsoft.com/office/drawing/2014/main" id="{719F693F-80B7-AF8C-66B6-3C39FB91309E}"/>
              </a:ext>
            </a:extLst>
          </p:cNvPr>
          <p:cNvSpPr>
            <a:spLocks noGrp="1"/>
          </p:cNvSpPr>
          <p:nvPr>
            <p:ph idx="1"/>
          </p:nvPr>
        </p:nvSpPr>
        <p:spPr/>
        <p:txBody>
          <a:bodyPr>
            <a:normAutofit fontScale="92500" lnSpcReduction="10000"/>
          </a:bodyPr>
          <a:lstStyle/>
          <a:p>
            <a:r>
              <a:rPr lang="en-GB" b="0" i="0" dirty="0">
                <a:solidFill>
                  <a:srgbClr val="4E565B"/>
                </a:solidFill>
                <a:effectLst/>
                <a:latin typeface="Lato" panose="020F0502020204030203" pitchFamily="34" charset="0"/>
              </a:rPr>
              <a:t>As a healthy volunteer, before the trial begins, you’ll go through a screening process. During the trial, we’ll carefully monitor you for side effects. Our trials are also reviewed and approved by the appropriate regulatory authorities and ethics committees</a:t>
            </a:r>
          </a:p>
          <a:p>
            <a:r>
              <a:rPr lang="en-GB" b="0" i="0" dirty="0">
                <a:solidFill>
                  <a:srgbClr val="4E565B"/>
                </a:solidFill>
                <a:effectLst/>
                <a:latin typeface="Lato" panose="020F0502020204030203" pitchFamily="34" charset="0"/>
              </a:rPr>
              <a:t>Throughout the trial, you’ll have a team of medical professionals dedicated to your care, including nurses and doctors.</a:t>
            </a:r>
          </a:p>
          <a:p>
            <a:pPr algn="l"/>
            <a:r>
              <a:rPr lang="en-GB" b="0" i="0" dirty="0">
                <a:solidFill>
                  <a:srgbClr val="4E565B"/>
                </a:solidFill>
                <a:effectLst/>
                <a:latin typeface="Lato" panose="020F0502020204030203" pitchFamily="34" charset="0"/>
              </a:rPr>
              <a:t>All medical exams, tests, and/or procedures you receive during the study are provided at no cost to you as a healthy volunteer.</a:t>
            </a:r>
          </a:p>
          <a:p>
            <a:pPr algn="l"/>
            <a:r>
              <a:rPr lang="en-GB" b="0" i="0" dirty="0">
                <a:solidFill>
                  <a:srgbClr val="4E565B"/>
                </a:solidFill>
                <a:effectLst/>
                <a:latin typeface="Lato" panose="020F0502020204030203" pitchFamily="34" charset="0"/>
              </a:rPr>
              <a:t>Healthy volunteers for Phase I clinical trials don’t experience any therapeutic benefits because they don’t have the condition the medicine is targeted at, so they’re usually compensated for their commitment.</a:t>
            </a:r>
          </a:p>
          <a:p>
            <a:endParaRPr lang="en-GB" dirty="0"/>
          </a:p>
        </p:txBody>
      </p:sp>
      <p:sp>
        <p:nvSpPr>
          <p:cNvPr id="4" name="Slide Number Placeholder 3">
            <a:extLst>
              <a:ext uri="{FF2B5EF4-FFF2-40B4-BE49-F238E27FC236}">
                <a16:creationId xmlns:a16="http://schemas.microsoft.com/office/drawing/2014/main" id="{06227A47-D731-D7DF-F15A-943036A2FFEF}"/>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25</a:t>
            </a:fld>
            <a:endParaRPr lang="en-GB"/>
          </a:p>
        </p:txBody>
      </p:sp>
      <p:sp>
        <p:nvSpPr>
          <p:cNvPr id="5" name="TextBox 4">
            <a:extLst>
              <a:ext uri="{FF2B5EF4-FFF2-40B4-BE49-F238E27FC236}">
                <a16:creationId xmlns:a16="http://schemas.microsoft.com/office/drawing/2014/main" id="{DFC5299B-86A2-7410-0062-1BDACA92B5D8}"/>
              </a:ext>
            </a:extLst>
          </p:cNvPr>
          <p:cNvSpPr txBox="1"/>
          <p:nvPr/>
        </p:nvSpPr>
        <p:spPr>
          <a:xfrm>
            <a:off x="1412544" y="6222537"/>
            <a:ext cx="9492017" cy="369332"/>
          </a:xfrm>
          <a:prstGeom prst="rect">
            <a:avLst/>
          </a:prstGeom>
          <a:noFill/>
        </p:spPr>
        <p:txBody>
          <a:bodyPr wrap="square" rtlCol="0">
            <a:spAutoFit/>
          </a:bodyPr>
          <a:lstStyle/>
          <a:p>
            <a:r>
              <a:rPr lang="en-GB" dirty="0"/>
              <a:t>*According to Parexel</a:t>
            </a:r>
          </a:p>
        </p:txBody>
      </p:sp>
    </p:spTree>
    <p:extLst>
      <p:ext uri="{BB962C8B-B14F-4D97-AF65-F5344CB8AC3E}">
        <p14:creationId xmlns:p14="http://schemas.microsoft.com/office/powerpoint/2010/main" val="262839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30C9-C050-FBC4-F2B9-27B69B0BDB47}"/>
              </a:ext>
            </a:extLst>
          </p:cNvPr>
          <p:cNvSpPr>
            <a:spLocks noGrp="1"/>
          </p:cNvSpPr>
          <p:nvPr>
            <p:ph type="title"/>
          </p:nvPr>
        </p:nvSpPr>
        <p:spPr/>
        <p:txBody>
          <a:bodyPr/>
          <a:lstStyle/>
          <a:p>
            <a:r>
              <a:rPr lang="en-GB" dirty="0"/>
              <a:t>A typical short study (quoted verbatim)</a:t>
            </a:r>
          </a:p>
        </p:txBody>
      </p:sp>
      <p:sp>
        <p:nvSpPr>
          <p:cNvPr id="3" name="Slide Number Placeholder 2">
            <a:extLst>
              <a:ext uri="{FF2B5EF4-FFF2-40B4-BE49-F238E27FC236}">
                <a16:creationId xmlns:a16="http://schemas.microsoft.com/office/drawing/2014/main" id="{081E7B14-3C34-F0BE-AA43-1E2C78E6173D}"/>
              </a:ext>
            </a:extLst>
          </p:cNvPr>
          <p:cNvSpPr>
            <a:spLocks noGrp="1"/>
          </p:cNvSpPr>
          <p:nvPr>
            <p:ph type="sldNum" sz="quarter" idx="12"/>
          </p:nvPr>
        </p:nvSpPr>
        <p:spPr/>
        <p:txBody>
          <a:bodyPr/>
          <a:lstStyle/>
          <a:p>
            <a:fld id="{5780D6DE-8B77-45E5-BEA0-97B4134EC223}" type="slidenum">
              <a:rPr lang="en-GB" smtClean="0"/>
              <a:t>26</a:t>
            </a:fld>
            <a:endParaRPr lang="en-GB"/>
          </a:p>
        </p:txBody>
      </p:sp>
      <p:sp>
        <p:nvSpPr>
          <p:cNvPr id="5" name="TextBox 4">
            <a:extLst>
              <a:ext uri="{FF2B5EF4-FFF2-40B4-BE49-F238E27FC236}">
                <a16:creationId xmlns:a16="http://schemas.microsoft.com/office/drawing/2014/main" id="{2D90D2F6-8B73-9708-8CAA-33B0F1D04FF1}"/>
              </a:ext>
            </a:extLst>
          </p:cNvPr>
          <p:cNvSpPr txBox="1"/>
          <p:nvPr/>
        </p:nvSpPr>
        <p:spPr>
          <a:xfrm>
            <a:off x="1929273" y="1633780"/>
            <a:ext cx="8212723" cy="4401205"/>
          </a:xfrm>
          <a:prstGeom prst="rect">
            <a:avLst/>
          </a:prstGeom>
          <a:noFill/>
        </p:spPr>
        <p:txBody>
          <a:bodyPr wrap="square">
            <a:spAutoFit/>
          </a:bodyPr>
          <a:lstStyle/>
          <a:p>
            <a:r>
              <a:rPr lang="en-GB" sz="2800" b="0" i="0" dirty="0">
                <a:solidFill>
                  <a:srgbClr val="000000"/>
                </a:solidFill>
                <a:effectLst/>
                <a:latin typeface="Open Sans" panose="020B0606030504020204" pitchFamily="34" charset="0"/>
              </a:rPr>
              <a:t>Healthy participants needed for the study of a potential new treatment for treatment-resistant depression. The study drug is a man-made form of a natural psychedelic drug. You must be aged 18 to 64, have a BMI between 18.5 and 35, and not have used any nicotine products in the last 6 months. Women able to have a baby must be on contraception. It involves 1 night’s residence, 2 telephone calls, 1 video-call, and 1 follow-up. Next admissions expected in Spring 2025.</a:t>
            </a:r>
            <a:endParaRPr lang="en-GB" sz="2800" dirty="0"/>
          </a:p>
        </p:txBody>
      </p:sp>
    </p:spTree>
    <p:extLst>
      <p:ext uri="{BB962C8B-B14F-4D97-AF65-F5344CB8AC3E}">
        <p14:creationId xmlns:p14="http://schemas.microsoft.com/office/powerpoint/2010/main" val="216687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10B4-5DD0-CCBE-4A40-AE0010869C5D}"/>
              </a:ext>
            </a:extLst>
          </p:cNvPr>
          <p:cNvSpPr>
            <a:spLocks noGrp="1"/>
          </p:cNvSpPr>
          <p:nvPr>
            <p:ph type="title"/>
          </p:nvPr>
        </p:nvSpPr>
        <p:spPr/>
        <p:txBody>
          <a:bodyPr/>
          <a:lstStyle/>
          <a:p>
            <a:pPr algn="ctr"/>
            <a:r>
              <a:rPr lang="en-GB" b="1" dirty="0">
                <a:solidFill>
                  <a:srgbClr val="7030A0"/>
                </a:solidFill>
              </a:rPr>
              <a:t>Phase 1 results</a:t>
            </a:r>
          </a:p>
        </p:txBody>
      </p:sp>
      <p:sp>
        <p:nvSpPr>
          <p:cNvPr id="4" name="Text Placeholder 3">
            <a:extLst>
              <a:ext uri="{FF2B5EF4-FFF2-40B4-BE49-F238E27FC236}">
                <a16:creationId xmlns:a16="http://schemas.microsoft.com/office/drawing/2014/main" id="{25B8562F-C68C-64C2-8B98-A7960FE2A6F7}"/>
              </a:ext>
            </a:extLst>
          </p:cNvPr>
          <p:cNvSpPr>
            <a:spLocks noGrp="1"/>
          </p:cNvSpPr>
          <p:nvPr>
            <p:ph type="body" idx="1"/>
          </p:nvPr>
        </p:nvSpPr>
        <p:spPr>
          <a:xfrm>
            <a:off x="338437" y="626946"/>
            <a:ext cx="5157787" cy="823912"/>
          </a:xfrm>
        </p:spPr>
        <p:txBody>
          <a:bodyPr/>
          <a:lstStyle/>
          <a:p>
            <a:pPr algn="ctr"/>
            <a:r>
              <a:rPr lang="en-GB" dirty="0">
                <a:solidFill>
                  <a:srgbClr val="FF0000"/>
                </a:solidFill>
              </a:rPr>
              <a:t>Bad</a:t>
            </a:r>
          </a:p>
        </p:txBody>
      </p:sp>
      <p:sp>
        <p:nvSpPr>
          <p:cNvPr id="3" name="Content Placeholder 2">
            <a:extLst>
              <a:ext uri="{FF2B5EF4-FFF2-40B4-BE49-F238E27FC236}">
                <a16:creationId xmlns:a16="http://schemas.microsoft.com/office/drawing/2014/main" id="{103A9CB1-50D9-12AC-9CA6-7D562F6510E5}"/>
              </a:ext>
            </a:extLst>
          </p:cNvPr>
          <p:cNvSpPr>
            <a:spLocks noGrp="1"/>
          </p:cNvSpPr>
          <p:nvPr>
            <p:ph sz="half" idx="2"/>
          </p:nvPr>
        </p:nvSpPr>
        <p:spPr>
          <a:xfrm>
            <a:off x="432530" y="1515890"/>
            <a:ext cx="5458313" cy="3684588"/>
          </a:xfrm>
        </p:spPr>
        <p:txBody>
          <a:bodyPr>
            <a:normAutofit fontScale="77500" lnSpcReduction="20000"/>
          </a:bodyPr>
          <a:lstStyle/>
          <a:p>
            <a:r>
              <a:rPr lang="en-GB" dirty="0"/>
              <a:t>No absorption</a:t>
            </a:r>
          </a:p>
          <a:p>
            <a:r>
              <a:rPr lang="en-GB" dirty="0"/>
              <a:t>Too rapid metabolism (short half life)</a:t>
            </a:r>
          </a:p>
          <a:p>
            <a:r>
              <a:rPr lang="en-GB" dirty="0"/>
              <a:t>Unacceptable/toxic metabolites</a:t>
            </a:r>
          </a:p>
          <a:p>
            <a:r>
              <a:rPr lang="en-GB" dirty="0"/>
              <a:t>Unacceptable pharmacodynamic effects e.g.</a:t>
            </a:r>
          </a:p>
          <a:p>
            <a:pPr lvl="1"/>
            <a:r>
              <a:rPr lang="en-GB" dirty="0"/>
              <a:t>Pain</a:t>
            </a:r>
          </a:p>
          <a:p>
            <a:pPr lvl="1"/>
            <a:r>
              <a:rPr lang="en-GB" dirty="0"/>
              <a:t>Drowsiness or light-headedness</a:t>
            </a:r>
          </a:p>
          <a:p>
            <a:pPr lvl="1"/>
            <a:r>
              <a:rPr lang="en-GB" dirty="0"/>
              <a:t>Diarrhoea</a:t>
            </a:r>
          </a:p>
          <a:p>
            <a:pPr lvl="1"/>
            <a:r>
              <a:rPr lang="en-GB" dirty="0"/>
              <a:t>Increased blood pressure </a:t>
            </a:r>
          </a:p>
          <a:p>
            <a:pPr lvl="1"/>
            <a:r>
              <a:rPr lang="en-GB" dirty="0"/>
              <a:t>Change in appetite</a:t>
            </a:r>
          </a:p>
          <a:p>
            <a:pPr lvl="1"/>
            <a:r>
              <a:rPr lang="en-GB" dirty="0"/>
              <a:t>Nausea</a:t>
            </a:r>
          </a:p>
          <a:p>
            <a:pPr lvl="1"/>
            <a:r>
              <a:rPr lang="en-GB" dirty="0"/>
              <a:t>Etc</a:t>
            </a:r>
          </a:p>
          <a:p>
            <a:endParaRPr lang="en-GB" dirty="0"/>
          </a:p>
          <a:p>
            <a:pPr lvl="1"/>
            <a:endParaRPr lang="en-GB" dirty="0"/>
          </a:p>
          <a:p>
            <a:endParaRPr lang="en-GB" dirty="0"/>
          </a:p>
        </p:txBody>
      </p:sp>
      <p:sp>
        <p:nvSpPr>
          <p:cNvPr id="5" name="Text Placeholder 4">
            <a:extLst>
              <a:ext uri="{FF2B5EF4-FFF2-40B4-BE49-F238E27FC236}">
                <a16:creationId xmlns:a16="http://schemas.microsoft.com/office/drawing/2014/main" id="{07ED1A20-505E-A757-45EE-016AFA0B931A}"/>
              </a:ext>
            </a:extLst>
          </p:cNvPr>
          <p:cNvSpPr>
            <a:spLocks noGrp="1"/>
          </p:cNvSpPr>
          <p:nvPr>
            <p:ph type="body" sz="quarter" idx="3"/>
          </p:nvPr>
        </p:nvSpPr>
        <p:spPr>
          <a:xfrm>
            <a:off x="6301158" y="1340601"/>
            <a:ext cx="5183188" cy="823912"/>
          </a:xfrm>
        </p:spPr>
        <p:txBody>
          <a:bodyPr/>
          <a:lstStyle/>
          <a:p>
            <a:pPr algn="ctr"/>
            <a:r>
              <a:rPr lang="en-GB" dirty="0">
                <a:solidFill>
                  <a:schemeClr val="accent6">
                    <a:lumMod val="75000"/>
                  </a:schemeClr>
                </a:solidFill>
              </a:rPr>
              <a:t>Good</a:t>
            </a:r>
          </a:p>
        </p:txBody>
      </p:sp>
      <p:sp>
        <p:nvSpPr>
          <p:cNvPr id="6" name="Content Placeholder 5">
            <a:extLst>
              <a:ext uri="{FF2B5EF4-FFF2-40B4-BE49-F238E27FC236}">
                <a16:creationId xmlns:a16="http://schemas.microsoft.com/office/drawing/2014/main" id="{26152E41-01F6-1096-AA38-D7CBC6A9F0B7}"/>
              </a:ext>
            </a:extLst>
          </p:cNvPr>
          <p:cNvSpPr>
            <a:spLocks noGrp="1"/>
          </p:cNvSpPr>
          <p:nvPr>
            <p:ph sz="quarter" idx="4"/>
          </p:nvPr>
        </p:nvSpPr>
        <p:spPr>
          <a:xfrm>
            <a:off x="6328610" y="2246375"/>
            <a:ext cx="6713031" cy="2365250"/>
          </a:xfrm>
        </p:spPr>
        <p:txBody>
          <a:bodyPr>
            <a:normAutofit fontScale="77500" lnSpcReduction="20000"/>
          </a:bodyPr>
          <a:lstStyle/>
          <a:p>
            <a:r>
              <a:rPr lang="en-GB" dirty="0"/>
              <a:t>Acceptable (anticipated) metabolites</a:t>
            </a:r>
          </a:p>
          <a:p>
            <a:r>
              <a:rPr lang="en-GB" dirty="0"/>
              <a:t>Acceptable pharmaco-kinetics</a:t>
            </a:r>
          </a:p>
          <a:p>
            <a:pPr lvl="1"/>
            <a:r>
              <a:rPr lang="en-GB" dirty="0"/>
              <a:t>Goldilocks </a:t>
            </a:r>
          </a:p>
          <a:p>
            <a:r>
              <a:rPr lang="en-GB" dirty="0"/>
              <a:t>Acceptable ADME</a:t>
            </a:r>
          </a:p>
          <a:p>
            <a:r>
              <a:rPr lang="en-GB" dirty="0"/>
              <a:t>Acceptable dose level</a:t>
            </a:r>
          </a:p>
          <a:p>
            <a:endParaRPr lang="en-GB" dirty="0"/>
          </a:p>
        </p:txBody>
      </p:sp>
      <p:sp>
        <p:nvSpPr>
          <p:cNvPr id="10" name="Slide Number Placeholder 9">
            <a:extLst>
              <a:ext uri="{FF2B5EF4-FFF2-40B4-BE49-F238E27FC236}">
                <a16:creationId xmlns:a16="http://schemas.microsoft.com/office/drawing/2014/main" id="{393C8A67-5F0B-B398-35AA-A6B3581A96CE}"/>
              </a:ext>
            </a:extLst>
          </p:cNvPr>
          <p:cNvSpPr>
            <a:spLocks noGrp="1"/>
          </p:cNvSpPr>
          <p:nvPr>
            <p:ph type="sldNum" sz="quarter" idx="12"/>
          </p:nvPr>
        </p:nvSpPr>
        <p:spPr/>
        <p:txBody>
          <a:bodyPr/>
          <a:lstStyle/>
          <a:p>
            <a:fld id="{5780D6DE-8B77-45E5-BEA0-97B4134EC223}" type="slidenum">
              <a:rPr lang="en-GB" smtClean="0"/>
              <a:t>27</a:t>
            </a:fld>
            <a:endParaRPr lang="en-GB"/>
          </a:p>
        </p:txBody>
      </p:sp>
      <p:sp>
        <p:nvSpPr>
          <p:cNvPr id="9" name="TextBox 8">
            <a:extLst>
              <a:ext uri="{FF2B5EF4-FFF2-40B4-BE49-F238E27FC236}">
                <a16:creationId xmlns:a16="http://schemas.microsoft.com/office/drawing/2014/main" id="{2D80F10E-F622-13A1-91DC-D0209FE52A16}"/>
              </a:ext>
            </a:extLst>
          </p:cNvPr>
          <p:cNvSpPr txBox="1"/>
          <p:nvPr/>
        </p:nvSpPr>
        <p:spPr>
          <a:xfrm>
            <a:off x="647455" y="5769389"/>
            <a:ext cx="11476121" cy="461665"/>
          </a:xfrm>
          <a:prstGeom prst="rect">
            <a:avLst/>
          </a:prstGeom>
          <a:noFill/>
        </p:spPr>
        <p:txBody>
          <a:bodyPr wrap="square" rtlCol="0">
            <a:spAutoFit/>
          </a:bodyPr>
          <a:lstStyle/>
          <a:p>
            <a:r>
              <a:rPr lang="en-GB" sz="2400" b="1" dirty="0">
                <a:solidFill>
                  <a:srgbClr val="FF0000"/>
                </a:solidFill>
              </a:rPr>
              <a:t>    Abandon   (70% + of the time</a:t>
            </a:r>
            <a:r>
              <a:rPr lang="en-GB" sz="2400" b="1" dirty="0"/>
              <a:t>)                                             </a:t>
            </a:r>
            <a:r>
              <a:rPr lang="en-GB" sz="2400" b="1" dirty="0">
                <a:solidFill>
                  <a:schemeClr val="accent6">
                    <a:lumMod val="75000"/>
                  </a:schemeClr>
                </a:solidFill>
              </a:rPr>
              <a:t>Proceed to Phase 2</a:t>
            </a:r>
          </a:p>
        </p:txBody>
      </p:sp>
      <p:sp>
        <p:nvSpPr>
          <p:cNvPr id="7" name="Arrow: Down 6">
            <a:extLst>
              <a:ext uri="{FF2B5EF4-FFF2-40B4-BE49-F238E27FC236}">
                <a16:creationId xmlns:a16="http://schemas.microsoft.com/office/drawing/2014/main" id="{D964E8A7-F13F-5146-4F42-AC2D79133DAE}"/>
              </a:ext>
            </a:extLst>
          </p:cNvPr>
          <p:cNvSpPr/>
          <p:nvPr/>
        </p:nvSpPr>
        <p:spPr>
          <a:xfrm>
            <a:off x="2488163" y="5025679"/>
            <a:ext cx="485192" cy="62439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0D31717F-B9DE-7C56-0E30-93A094800064}"/>
              </a:ext>
            </a:extLst>
          </p:cNvPr>
          <p:cNvSpPr/>
          <p:nvPr/>
        </p:nvSpPr>
        <p:spPr>
          <a:xfrm>
            <a:off x="8610600" y="4279641"/>
            <a:ext cx="564502" cy="131962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21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6CE7-2583-27E4-8A52-FAEB44536DBB}"/>
              </a:ext>
            </a:extLst>
          </p:cNvPr>
          <p:cNvSpPr>
            <a:spLocks noGrp="1"/>
          </p:cNvSpPr>
          <p:nvPr>
            <p:ph type="title"/>
          </p:nvPr>
        </p:nvSpPr>
        <p:spPr>
          <a:xfrm>
            <a:off x="645695" y="150525"/>
            <a:ext cx="10772775" cy="1658198"/>
          </a:xfrm>
        </p:spPr>
        <p:txBody>
          <a:bodyPr/>
          <a:lstStyle/>
          <a:p>
            <a:pPr algn="ctr"/>
            <a:r>
              <a:rPr lang="en-GB" b="1" dirty="0">
                <a:solidFill>
                  <a:srgbClr val="7030A0"/>
                </a:solidFill>
              </a:rPr>
              <a:t>Phase 2</a:t>
            </a:r>
          </a:p>
        </p:txBody>
      </p:sp>
      <p:sp>
        <p:nvSpPr>
          <p:cNvPr id="3" name="Content Placeholder 2">
            <a:extLst>
              <a:ext uri="{FF2B5EF4-FFF2-40B4-BE49-F238E27FC236}">
                <a16:creationId xmlns:a16="http://schemas.microsoft.com/office/drawing/2014/main" id="{70487BA4-C127-3A64-57DA-C76105D54E2B}"/>
              </a:ext>
            </a:extLst>
          </p:cNvPr>
          <p:cNvSpPr>
            <a:spLocks noGrp="1"/>
          </p:cNvSpPr>
          <p:nvPr>
            <p:ph idx="1"/>
          </p:nvPr>
        </p:nvSpPr>
        <p:spPr>
          <a:xfrm>
            <a:off x="96890" y="1560930"/>
            <a:ext cx="11899311" cy="4105944"/>
          </a:xfrm>
        </p:spPr>
        <p:txBody>
          <a:bodyPr>
            <a:normAutofit fontScale="92500" lnSpcReduction="20000"/>
          </a:bodyPr>
          <a:lstStyle/>
          <a:p>
            <a:r>
              <a:rPr lang="en-GB" dirty="0"/>
              <a:t>Phase II studies determine the effectiveness of an experimental drug on a particular disease or condition in approximately 100 to 300 volunteers. </a:t>
            </a:r>
          </a:p>
          <a:p>
            <a:r>
              <a:rPr lang="en-GB" dirty="0"/>
              <a:t>This phase may last from several months to two or more years.</a:t>
            </a:r>
          </a:p>
          <a:p>
            <a:r>
              <a:rPr lang="en-GB" dirty="0"/>
              <a:t>A Phase II trial starts to answer  the question, "Does Drug X improve/cure Disease Y?"</a:t>
            </a:r>
          </a:p>
          <a:p>
            <a:r>
              <a:rPr lang="en-GB" dirty="0"/>
              <a:t>A secondary objective for a Phase II trial is to ascertain therapeutic dose level and dosing frequency. </a:t>
            </a:r>
          </a:p>
          <a:p>
            <a:r>
              <a:rPr lang="en-GB" dirty="0"/>
              <a:t>This answers the questions, "What quantity of Drug X works better on Disease Y, (e.g. 1 mg, 20 mg or 300 mg)?" and "Does Drug X work better on Disease Y taken once or twice or more often, a day?“</a:t>
            </a:r>
          </a:p>
          <a:p>
            <a:r>
              <a:rPr lang="en-GB" dirty="0"/>
              <a:t>A  third objective is to begin to examine potential side effects in patients</a:t>
            </a:r>
          </a:p>
          <a:p>
            <a:r>
              <a:rPr lang="en-GB" dirty="0"/>
              <a:t>Cost effectiveness begins to be considered</a:t>
            </a:r>
          </a:p>
          <a:p>
            <a:endParaRPr lang="en-GB" dirty="0"/>
          </a:p>
        </p:txBody>
      </p:sp>
      <p:sp>
        <p:nvSpPr>
          <p:cNvPr id="4" name="Slide Number Placeholder 3">
            <a:extLst>
              <a:ext uri="{FF2B5EF4-FFF2-40B4-BE49-F238E27FC236}">
                <a16:creationId xmlns:a16="http://schemas.microsoft.com/office/drawing/2014/main" id="{5AAC1572-A910-E518-92FC-F0CCE356C2A5}"/>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28</a:t>
            </a:fld>
            <a:endParaRPr lang="en-GB"/>
          </a:p>
        </p:txBody>
      </p:sp>
    </p:spTree>
    <p:extLst>
      <p:ext uri="{BB962C8B-B14F-4D97-AF65-F5344CB8AC3E}">
        <p14:creationId xmlns:p14="http://schemas.microsoft.com/office/powerpoint/2010/main" val="424683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2A5A-C3EA-EC0D-5E7B-7475F3AA2BA9}"/>
              </a:ext>
            </a:extLst>
          </p:cNvPr>
          <p:cNvSpPr>
            <a:spLocks noGrp="1"/>
          </p:cNvSpPr>
          <p:nvPr>
            <p:ph type="title"/>
          </p:nvPr>
        </p:nvSpPr>
        <p:spPr/>
        <p:txBody>
          <a:bodyPr/>
          <a:lstStyle/>
          <a:p>
            <a:pPr algn="ctr"/>
            <a:r>
              <a:rPr lang="en-GB" b="1" dirty="0">
                <a:solidFill>
                  <a:srgbClr val="7030A0"/>
                </a:solidFill>
              </a:rPr>
              <a:t>Phase 2</a:t>
            </a:r>
          </a:p>
        </p:txBody>
      </p:sp>
      <p:sp>
        <p:nvSpPr>
          <p:cNvPr id="3" name="Content Placeholder 2">
            <a:extLst>
              <a:ext uri="{FF2B5EF4-FFF2-40B4-BE49-F238E27FC236}">
                <a16:creationId xmlns:a16="http://schemas.microsoft.com/office/drawing/2014/main" id="{B37341CF-C9A3-751E-CF58-190ABD5E1D43}"/>
              </a:ext>
            </a:extLst>
          </p:cNvPr>
          <p:cNvSpPr>
            <a:spLocks noGrp="1"/>
          </p:cNvSpPr>
          <p:nvPr>
            <p:ph idx="1"/>
          </p:nvPr>
        </p:nvSpPr>
        <p:spPr>
          <a:xfrm>
            <a:off x="249382" y="1425388"/>
            <a:ext cx="11762509" cy="5067487"/>
          </a:xfrm>
        </p:spPr>
        <p:txBody>
          <a:bodyPr>
            <a:normAutofit fontScale="92500" lnSpcReduction="10000"/>
          </a:bodyPr>
          <a:lstStyle/>
          <a:p>
            <a:r>
              <a:rPr lang="en-GB" dirty="0"/>
              <a:t>Nearly always takes place in a hospital setting.</a:t>
            </a:r>
          </a:p>
          <a:p>
            <a:r>
              <a:rPr lang="en-GB" dirty="0"/>
              <a:t>Several centres are generally used</a:t>
            </a:r>
          </a:p>
          <a:p>
            <a:r>
              <a:rPr lang="en-GB" dirty="0"/>
              <a:t>Overseen by a Consultant level doctor (principal investigator)</a:t>
            </a:r>
          </a:p>
          <a:p>
            <a:r>
              <a:rPr lang="en-GB" dirty="0"/>
              <a:t>Designed by the drug company</a:t>
            </a:r>
          </a:p>
          <a:p>
            <a:r>
              <a:rPr lang="en-GB" dirty="0"/>
              <a:t>Patients are generally not paid (in Europe) but are paid expenses</a:t>
            </a:r>
          </a:p>
          <a:p>
            <a:r>
              <a:rPr lang="en-GB" dirty="0"/>
              <a:t>Studies are double blind</a:t>
            </a:r>
          </a:p>
          <a:p>
            <a:r>
              <a:rPr lang="en-GB" dirty="0"/>
              <a:t>Extensively monitored by clinical research assistants (CRA) using case record forms (CRF)</a:t>
            </a:r>
          </a:p>
          <a:p>
            <a:r>
              <a:rPr lang="en-GB" dirty="0"/>
              <a:t>Must be approved by a health regulatory agency </a:t>
            </a:r>
            <a:r>
              <a:rPr lang="en-GB" dirty="0" err="1"/>
              <a:t>eg</a:t>
            </a:r>
            <a:r>
              <a:rPr lang="en-GB" dirty="0"/>
              <a:t> MHRA</a:t>
            </a:r>
          </a:p>
          <a:p>
            <a:r>
              <a:rPr lang="en-GB" dirty="0"/>
              <a:t>Must be approved by an independent  Ethics committee</a:t>
            </a:r>
          </a:p>
          <a:p>
            <a:r>
              <a:rPr lang="en-GB" dirty="0"/>
              <a:t>Can be managed by CROs</a:t>
            </a:r>
          </a:p>
        </p:txBody>
      </p:sp>
      <p:sp>
        <p:nvSpPr>
          <p:cNvPr id="4" name="Slide Number Placeholder 3">
            <a:extLst>
              <a:ext uri="{FF2B5EF4-FFF2-40B4-BE49-F238E27FC236}">
                <a16:creationId xmlns:a16="http://schemas.microsoft.com/office/drawing/2014/main" id="{E6CB639F-7284-D793-48E3-D2ABE4A8D7C4}"/>
              </a:ext>
            </a:extLst>
          </p:cNvPr>
          <p:cNvSpPr>
            <a:spLocks noGrp="1"/>
          </p:cNvSpPr>
          <p:nvPr>
            <p:ph type="sldNum" sz="quarter" idx="4294967295"/>
          </p:nvPr>
        </p:nvSpPr>
        <p:spPr>
          <a:xfrm>
            <a:off x="8763926" y="5876412"/>
            <a:ext cx="2926080" cy="1397039"/>
          </a:xfrm>
        </p:spPr>
        <p:txBody>
          <a:bodyPr/>
          <a:lstStyle/>
          <a:p>
            <a:fld id="{5780D6DE-8B77-45E5-BEA0-97B4134EC223}" type="slidenum">
              <a:rPr lang="en-GB" smtClean="0"/>
              <a:pPr/>
              <a:t>29</a:t>
            </a:fld>
            <a:endParaRPr lang="en-GB"/>
          </a:p>
        </p:txBody>
      </p:sp>
    </p:spTree>
    <p:extLst>
      <p:ext uri="{BB962C8B-B14F-4D97-AF65-F5344CB8AC3E}">
        <p14:creationId xmlns:p14="http://schemas.microsoft.com/office/powerpoint/2010/main" val="413637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D716C-5FB7-8A06-57BD-F4BEE2341BDF}"/>
              </a:ext>
            </a:extLst>
          </p:cNvPr>
          <p:cNvSpPr>
            <a:spLocks noGrp="1"/>
          </p:cNvSpPr>
          <p:nvPr>
            <p:ph type="sldNum" sz="quarter" idx="12"/>
          </p:nvPr>
        </p:nvSpPr>
        <p:spPr/>
        <p:txBody>
          <a:bodyPr/>
          <a:lstStyle/>
          <a:p>
            <a:fld id="{5780D6DE-8B77-45E5-BEA0-97B4134EC223}" type="slidenum">
              <a:rPr lang="en-GB" smtClean="0"/>
              <a:t>3</a:t>
            </a:fld>
            <a:endParaRPr lang="en-GB"/>
          </a:p>
        </p:txBody>
      </p:sp>
      <p:pic>
        <p:nvPicPr>
          <p:cNvPr id="4" name="Picture 3">
            <a:extLst>
              <a:ext uri="{FF2B5EF4-FFF2-40B4-BE49-F238E27FC236}">
                <a16:creationId xmlns:a16="http://schemas.microsoft.com/office/drawing/2014/main" id="{8A3B9727-FE18-0545-D167-5164AAE7B4B0}"/>
              </a:ext>
            </a:extLst>
          </p:cNvPr>
          <p:cNvPicPr>
            <a:picLocks noChangeAspect="1"/>
          </p:cNvPicPr>
          <p:nvPr/>
        </p:nvPicPr>
        <p:blipFill>
          <a:blip r:embed="rId2"/>
          <a:stretch>
            <a:fillRect/>
          </a:stretch>
        </p:blipFill>
        <p:spPr>
          <a:xfrm>
            <a:off x="2968191" y="1115424"/>
            <a:ext cx="5806532" cy="4315328"/>
          </a:xfrm>
          <a:prstGeom prst="rect">
            <a:avLst/>
          </a:prstGeom>
        </p:spPr>
      </p:pic>
    </p:spTree>
    <p:extLst>
      <p:ext uri="{BB962C8B-B14F-4D97-AF65-F5344CB8AC3E}">
        <p14:creationId xmlns:p14="http://schemas.microsoft.com/office/powerpoint/2010/main" val="3057398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06CC-BFCC-D79D-3121-2C8C368F18DB}"/>
              </a:ext>
            </a:extLst>
          </p:cNvPr>
          <p:cNvSpPr>
            <a:spLocks noGrp="1"/>
          </p:cNvSpPr>
          <p:nvPr>
            <p:ph type="title"/>
          </p:nvPr>
        </p:nvSpPr>
        <p:spPr>
          <a:xfrm>
            <a:off x="226016" y="0"/>
            <a:ext cx="10772775" cy="1658198"/>
          </a:xfrm>
        </p:spPr>
        <p:txBody>
          <a:bodyPr/>
          <a:lstStyle/>
          <a:p>
            <a:r>
              <a:rPr lang="en-GB" b="1" dirty="0"/>
              <a:t>Double blind studies</a:t>
            </a:r>
          </a:p>
        </p:txBody>
      </p:sp>
      <p:sp>
        <p:nvSpPr>
          <p:cNvPr id="3" name="Content Placeholder 2">
            <a:extLst>
              <a:ext uri="{FF2B5EF4-FFF2-40B4-BE49-F238E27FC236}">
                <a16:creationId xmlns:a16="http://schemas.microsoft.com/office/drawing/2014/main" id="{EEEA10B2-CFCD-A828-599F-10AA80B31CD5}"/>
              </a:ext>
            </a:extLst>
          </p:cNvPr>
          <p:cNvSpPr>
            <a:spLocks noGrp="1"/>
          </p:cNvSpPr>
          <p:nvPr>
            <p:ph idx="1"/>
          </p:nvPr>
        </p:nvSpPr>
        <p:spPr>
          <a:xfrm>
            <a:off x="429951" y="2171046"/>
            <a:ext cx="11563146" cy="4470288"/>
          </a:xfrm>
        </p:spPr>
        <p:txBody>
          <a:bodyPr>
            <a:normAutofit fontScale="77500" lnSpcReduction="20000"/>
          </a:bodyPr>
          <a:lstStyle/>
          <a:p>
            <a:pPr>
              <a:lnSpc>
                <a:spcPct val="120000"/>
              </a:lnSpc>
            </a:pPr>
            <a:r>
              <a:rPr lang="en-GB" dirty="0"/>
              <a:t>A double-blind study is a clinical trial where neither the participants nor the researchers know which treatment a participant is receiving. </a:t>
            </a:r>
          </a:p>
          <a:p>
            <a:pPr>
              <a:lnSpc>
                <a:spcPct val="120000"/>
              </a:lnSpc>
            </a:pPr>
            <a:r>
              <a:rPr lang="en-GB" dirty="0"/>
              <a:t>This is done to reduce bias and make the study results more reliable</a:t>
            </a:r>
          </a:p>
          <a:p>
            <a:pPr>
              <a:lnSpc>
                <a:spcPct val="120000"/>
              </a:lnSpc>
            </a:pPr>
            <a:r>
              <a:rPr lang="en-GB" dirty="0"/>
              <a:t>Usually the patients are divided into groups where one (or more) group gets the drug and another equally sized group is given a placebo (or the standard treatment for that disease)</a:t>
            </a:r>
          </a:p>
          <a:p>
            <a:pPr lvl="1">
              <a:spcBef>
                <a:spcPts val="750"/>
              </a:spcBef>
              <a:spcAft>
                <a:spcPts val="600"/>
              </a:spcAft>
            </a:pPr>
            <a:r>
              <a:rPr lang="en-GB" b="0" i="0" dirty="0">
                <a:solidFill>
                  <a:srgbClr val="001D35"/>
                </a:solidFill>
                <a:effectLst/>
                <a:latin typeface="Google Sans"/>
              </a:rPr>
              <a:t>A computer randomly assigns each participant a code number</a:t>
            </a:r>
          </a:p>
          <a:p>
            <a:pPr lvl="1">
              <a:spcBef>
                <a:spcPts val="750"/>
              </a:spcBef>
              <a:spcAft>
                <a:spcPts val="600"/>
              </a:spcAft>
            </a:pPr>
            <a:r>
              <a:rPr lang="en-GB" b="0" i="0" dirty="0">
                <a:solidFill>
                  <a:srgbClr val="001D35"/>
                </a:solidFill>
                <a:effectLst/>
                <a:latin typeface="Google Sans"/>
              </a:rPr>
              <a:t>The code number is attached to the treatment the participant receives</a:t>
            </a:r>
          </a:p>
          <a:p>
            <a:pPr lvl="1">
              <a:spcBef>
                <a:spcPts val="750"/>
              </a:spcBef>
              <a:spcAft>
                <a:spcPts val="1500"/>
              </a:spcAft>
            </a:pPr>
            <a:r>
              <a:rPr lang="en-GB" b="0" i="0" dirty="0">
                <a:solidFill>
                  <a:srgbClr val="001D35"/>
                </a:solidFill>
                <a:effectLst/>
                <a:latin typeface="Google Sans"/>
              </a:rPr>
              <a:t>The list of participants and their code numbers is kept secret until the end of the trial</a:t>
            </a:r>
          </a:p>
          <a:p>
            <a:pPr>
              <a:spcBef>
                <a:spcPts val="750"/>
              </a:spcBef>
              <a:spcAft>
                <a:spcPts val="1500"/>
              </a:spcAft>
            </a:pPr>
            <a:r>
              <a:rPr kumimoji="0" lang="en-US" altLang="en-US" sz="2800" b="0" i="0" u="none" strike="noStrike" cap="none" normalizeH="0" baseline="0" dirty="0">
                <a:ln>
                  <a:noFill/>
                </a:ln>
                <a:solidFill>
                  <a:srgbClr val="001D35"/>
                </a:solidFill>
                <a:effectLst/>
                <a:latin typeface="Google Sans"/>
              </a:rPr>
              <a:t>Bias can occur when participants or researchers know which treatment a participant is receiving </a:t>
            </a:r>
          </a:p>
          <a:p>
            <a:pPr>
              <a:spcBef>
                <a:spcPts val="750"/>
              </a:spcBef>
              <a:spcAft>
                <a:spcPts val="1500"/>
              </a:spcAft>
            </a:pPr>
            <a:r>
              <a:rPr lang="en-US" altLang="en-US" dirty="0">
                <a:solidFill>
                  <a:srgbClr val="001D35"/>
                </a:solidFill>
                <a:latin typeface="Google Sans"/>
              </a:rPr>
              <a:t>Double blind studies can reduce or eliminate “placebo effect”</a:t>
            </a:r>
            <a:endParaRPr kumimoji="0" lang="en-US" altLang="en-US" sz="2800" b="0" i="0" u="none" strike="noStrike" cap="none" normalizeH="0" baseline="0" dirty="0">
              <a:ln>
                <a:noFill/>
              </a:ln>
              <a:solidFill>
                <a:srgbClr val="001D35"/>
              </a:solidFill>
              <a:effectLst/>
              <a:latin typeface="Google Sans"/>
            </a:endParaRPr>
          </a:p>
          <a:p>
            <a:pPr>
              <a:spcBef>
                <a:spcPts val="750"/>
              </a:spcBef>
              <a:spcAft>
                <a:spcPts val="1500"/>
              </a:spcAft>
            </a:pPr>
            <a:endParaRPr kumimoji="0" lang="en-US" altLang="en-US" sz="2800" b="0" i="0" u="none" strike="noStrike" cap="none" normalizeH="0" baseline="0" dirty="0">
              <a:ln>
                <a:noFill/>
              </a:ln>
              <a:solidFill>
                <a:srgbClr val="001D35"/>
              </a:solidFill>
              <a:effectLst/>
              <a:latin typeface="Google Sans"/>
            </a:endParaRPr>
          </a:p>
          <a:p>
            <a:pPr>
              <a:spcBef>
                <a:spcPts val="750"/>
              </a:spcBef>
              <a:spcAft>
                <a:spcPts val="1500"/>
              </a:spcAft>
            </a:pPr>
            <a:endParaRPr lang="en-GB" b="0" i="0" dirty="0">
              <a:solidFill>
                <a:srgbClr val="001D35"/>
              </a:solidFill>
              <a:effectLst/>
              <a:latin typeface="Google Sans"/>
            </a:endParaRPr>
          </a:p>
          <a:p>
            <a:pPr lvl="1">
              <a:spcBef>
                <a:spcPts val="750"/>
              </a:spcBef>
              <a:spcAft>
                <a:spcPts val="1500"/>
              </a:spcAft>
            </a:pPr>
            <a:endParaRPr lang="en-GB" b="0" i="0" dirty="0">
              <a:solidFill>
                <a:srgbClr val="001D35"/>
              </a:solidFill>
              <a:effectLst/>
              <a:latin typeface="Google Sans"/>
            </a:endParaRPr>
          </a:p>
          <a:p>
            <a:pPr>
              <a:spcBef>
                <a:spcPts val="750"/>
              </a:spcBef>
              <a:spcAft>
                <a:spcPts val="1500"/>
              </a:spcAft>
            </a:pPr>
            <a:endParaRPr lang="en-GB" b="0" i="0" dirty="0">
              <a:solidFill>
                <a:srgbClr val="001D35"/>
              </a:solidFill>
              <a:effectLst/>
              <a:latin typeface="Google Sans"/>
            </a:endParaRPr>
          </a:p>
          <a:p>
            <a:pPr lvl="1"/>
            <a:endParaRPr lang="en-GB" dirty="0"/>
          </a:p>
        </p:txBody>
      </p:sp>
      <p:sp>
        <p:nvSpPr>
          <p:cNvPr id="4" name="Slide Number Placeholder 3">
            <a:extLst>
              <a:ext uri="{FF2B5EF4-FFF2-40B4-BE49-F238E27FC236}">
                <a16:creationId xmlns:a16="http://schemas.microsoft.com/office/drawing/2014/main" id="{7A501D04-F41D-EBD2-FC27-9A255DAF507C}"/>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30</a:t>
            </a:fld>
            <a:endParaRPr lang="en-GB"/>
          </a:p>
        </p:txBody>
      </p:sp>
      <p:sp>
        <p:nvSpPr>
          <p:cNvPr id="5" name="Rectangle 1">
            <a:extLst>
              <a:ext uri="{FF2B5EF4-FFF2-40B4-BE49-F238E27FC236}">
                <a16:creationId xmlns:a16="http://schemas.microsoft.com/office/drawing/2014/main" id="{C86BDCC7-FD10-3394-8581-13FDF679589A}"/>
              </a:ext>
            </a:extLst>
          </p:cNvPr>
          <p:cNvSpPr>
            <a:spLocks noChangeArrowheads="1"/>
          </p:cNvSpPr>
          <p:nvPr/>
        </p:nvSpPr>
        <p:spPr bwMode="auto">
          <a:xfrm>
            <a:off x="0" y="-338695"/>
            <a:ext cx="65" cy="6773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1262" rIns="0" bIns="8093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A36001F4-E749-AD72-CCC1-9DBCE08403D9}"/>
              </a:ext>
            </a:extLst>
          </p:cNvPr>
          <p:cNvPicPr>
            <a:picLocks noChangeAspect="1"/>
          </p:cNvPicPr>
          <p:nvPr/>
        </p:nvPicPr>
        <p:blipFill>
          <a:blip r:embed="rId2"/>
          <a:stretch>
            <a:fillRect/>
          </a:stretch>
        </p:blipFill>
        <p:spPr>
          <a:xfrm>
            <a:off x="8023709" y="216666"/>
            <a:ext cx="2370923" cy="2048139"/>
          </a:xfrm>
          <a:prstGeom prst="rect">
            <a:avLst/>
          </a:prstGeom>
        </p:spPr>
      </p:pic>
    </p:spTree>
    <p:extLst>
      <p:ext uri="{BB962C8B-B14F-4D97-AF65-F5344CB8AC3E}">
        <p14:creationId xmlns:p14="http://schemas.microsoft.com/office/powerpoint/2010/main" val="242864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2500-F80F-8088-AA27-F89D9E564CBE}"/>
              </a:ext>
            </a:extLst>
          </p:cNvPr>
          <p:cNvSpPr>
            <a:spLocks noGrp="1"/>
          </p:cNvSpPr>
          <p:nvPr>
            <p:ph type="title"/>
          </p:nvPr>
        </p:nvSpPr>
        <p:spPr/>
        <p:txBody>
          <a:bodyPr/>
          <a:lstStyle/>
          <a:p>
            <a:pPr algn="ctr"/>
            <a:r>
              <a:rPr lang="en-GB" dirty="0">
                <a:solidFill>
                  <a:srgbClr val="7030A0"/>
                </a:solidFill>
              </a:rPr>
              <a:t>What is the placebo effect</a:t>
            </a:r>
          </a:p>
        </p:txBody>
      </p:sp>
      <p:sp>
        <p:nvSpPr>
          <p:cNvPr id="3" name="Text Placeholder 2">
            <a:extLst>
              <a:ext uri="{FF2B5EF4-FFF2-40B4-BE49-F238E27FC236}">
                <a16:creationId xmlns:a16="http://schemas.microsoft.com/office/drawing/2014/main" id="{4644D23B-552B-647F-FCBA-D49814A921F0}"/>
              </a:ext>
            </a:extLst>
          </p:cNvPr>
          <p:cNvSpPr>
            <a:spLocks noGrp="1"/>
          </p:cNvSpPr>
          <p:nvPr>
            <p:ph type="body" idx="1"/>
          </p:nvPr>
        </p:nvSpPr>
        <p:spPr/>
        <p:txBody>
          <a:bodyPr/>
          <a:lstStyle/>
          <a:p>
            <a:endParaRPr lang="en-GB" dirty="0"/>
          </a:p>
        </p:txBody>
      </p:sp>
      <p:sp>
        <p:nvSpPr>
          <p:cNvPr id="4" name="Content Placeholder 3">
            <a:extLst>
              <a:ext uri="{FF2B5EF4-FFF2-40B4-BE49-F238E27FC236}">
                <a16:creationId xmlns:a16="http://schemas.microsoft.com/office/drawing/2014/main" id="{D4A471CE-A1CD-E6A4-1156-88286F63E47E}"/>
              </a:ext>
            </a:extLst>
          </p:cNvPr>
          <p:cNvSpPr>
            <a:spLocks noGrp="1"/>
          </p:cNvSpPr>
          <p:nvPr>
            <p:ph sz="half" idx="2"/>
          </p:nvPr>
        </p:nvSpPr>
        <p:spPr>
          <a:xfrm>
            <a:off x="607740" y="3173412"/>
            <a:ext cx="5157787" cy="3684588"/>
          </a:xfrm>
        </p:spPr>
        <p:txBody>
          <a:bodyPr>
            <a:normAutofit fontScale="85000" lnSpcReduction="20000"/>
          </a:bodyPr>
          <a:lstStyle/>
          <a:p>
            <a:pPr>
              <a:lnSpc>
                <a:spcPct val="120000"/>
              </a:lnSpc>
            </a:pPr>
            <a:r>
              <a:rPr lang="en-GB" sz="2900" dirty="0"/>
              <a:t>The placebo effect is when a person's health improves after taking a fake treatment, or placebo. This happens because the person believes the treatment will help, not because of the treatment itself. </a:t>
            </a:r>
          </a:p>
          <a:p>
            <a:r>
              <a:rPr lang="en-GB" dirty="0"/>
              <a:t>Examples A sugar pill, A salt water injection</a:t>
            </a:r>
          </a:p>
        </p:txBody>
      </p:sp>
      <p:sp>
        <p:nvSpPr>
          <p:cNvPr id="6" name="Content Placeholder 5">
            <a:extLst>
              <a:ext uri="{FF2B5EF4-FFF2-40B4-BE49-F238E27FC236}">
                <a16:creationId xmlns:a16="http://schemas.microsoft.com/office/drawing/2014/main" id="{E0D4028A-6E1E-F2E5-CB21-EF42220D3075}"/>
              </a:ext>
            </a:extLst>
          </p:cNvPr>
          <p:cNvSpPr>
            <a:spLocks noGrp="1"/>
          </p:cNvSpPr>
          <p:nvPr>
            <p:ph sz="quarter" idx="4"/>
          </p:nvPr>
        </p:nvSpPr>
        <p:spPr>
          <a:xfrm>
            <a:off x="6180773" y="1555156"/>
            <a:ext cx="5718538" cy="4570116"/>
          </a:xfrm>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3800" b="0" i="0" u="none" strike="noStrike" cap="none" normalizeH="0" baseline="0" dirty="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800" b="0" i="0" u="none" strike="noStrike" cap="none" normalizeH="0" baseline="0" dirty="0">
                <a:ln>
                  <a:noFill/>
                </a:ln>
                <a:solidFill>
                  <a:srgbClr val="001D35"/>
                </a:solidFill>
                <a:effectLst/>
                <a:latin typeface="Google Sans"/>
              </a:rPr>
              <a:t>The person's expectation of feeling better can trigger the placebo effect. </a:t>
            </a:r>
            <a:endParaRPr lang="en-GB" sz="3800" dirty="0"/>
          </a:p>
          <a:p>
            <a:endParaRPr lang="en-GB" sz="2500" dirty="0"/>
          </a:p>
          <a:p>
            <a:r>
              <a:rPr lang="en-GB" sz="4200" dirty="0">
                <a:solidFill>
                  <a:srgbClr val="FF0000"/>
                </a:solidFill>
              </a:rPr>
              <a:t>A </a:t>
            </a:r>
            <a:r>
              <a:rPr lang="en-GB" sz="5100" dirty="0">
                <a:solidFill>
                  <a:srgbClr val="FF0000"/>
                </a:solidFill>
              </a:rPr>
              <a:t>placebo effect may be as high as  50% of patients</a:t>
            </a:r>
          </a:p>
          <a:p>
            <a:r>
              <a:rPr lang="en-GB" sz="5100" dirty="0">
                <a:solidFill>
                  <a:srgbClr val="FF0000"/>
                </a:solidFill>
              </a:rPr>
              <a:t>Hence the need for big trials</a:t>
            </a:r>
          </a:p>
          <a:p>
            <a:endParaRPr lang="en-GB" dirty="0"/>
          </a:p>
        </p:txBody>
      </p:sp>
      <p:sp>
        <p:nvSpPr>
          <p:cNvPr id="7" name="Slide Number Placeholder 6">
            <a:extLst>
              <a:ext uri="{FF2B5EF4-FFF2-40B4-BE49-F238E27FC236}">
                <a16:creationId xmlns:a16="http://schemas.microsoft.com/office/drawing/2014/main" id="{093B35EB-9B30-84D5-5E91-BCDD6A3A78A8}"/>
              </a:ext>
            </a:extLst>
          </p:cNvPr>
          <p:cNvSpPr>
            <a:spLocks noGrp="1"/>
          </p:cNvSpPr>
          <p:nvPr>
            <p:ph type="sldNum" sz="quarter" idx="12"/>
          </p:nvPr>
        </p:nvSpPr>
        <p:spPr/>
        <p:txBody>
          <a:bodyPr/>
          <a:lstStyle/>
          <a:p>
            <a:fld id="{5780D6DE-8B77-45E5-BEA0-97B4134EC223}" type="slidenum">
              <a:rPr lang="en-GB" smtClean="0"/>
              <a:t>31</a:t>
            </a:fld>
            <a:endParaRPr lang="en-GB"/>
          </a:p>
        </p:txBody>
      </p:sp>
      <p:pic>
        <p:nvPicPr>
          <p:cNvPr id="8" name="Picture 7">
            <a:extLst>
              <a:ext uri="{FF2B5EF4-FFF2-40B4-BE49-F238E27FC236}">
                <a16:creationId xmlns:a16="http://schemas.microsoft.com/office/drawing/2014/main" id="{845AF7E9-BD1C-B59E-19B8-9E0A862E5CA5}"/>
              </a:ext>
            </a:extLst>
          </p:cNvPr>
          <p:cNvPicPr>
            <a:picLocks noChangeAspect="1"/>
          </p:cNvPicPr>
          <p:nvPr/>
        </p:nvPicPr>
        <p:blipFill>
          <a:blip r:embed="rId2"/>
          <a:stretch>
            <a:fillRect/>
          </a:stretch>
        </p:blipFill>
        <p:spPr>
          <a:xfrm>
            <a:off x="1462867" y="1470342"/>
            <a:ext cx="2488117" cy="1625092"/>
          </a:xfrm>
          <a:prstGeom prst="rect">
            <a:avLst/>
          </a:prstGeom>
        </p:spPr>
      </p:pic>
    </p:spTree>
    <p:extLst>
      <p:ext uri="{BB962C8B-B14F-4D97-AF65-F5344CB8AC3E}">
        <p14:creationId xmlns:p14="http://schemas.microsoft.com/office/powerpoint/2010/main" val="2185799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F620-0069-2BAA-5350-619025B35825}"/>
              </a:ext>
            </a:extLst>
          </p:cNvPr>
          <p:cNvSpPr>
            <a:spLocks noGrp="1"/>
          </p:cNvSpPr>
          <p:nvPr>
            <p:ph type="title"/>
          </p:nvPr>
        </p:nvSpPr>
        <p:spPr/>
        <p:txBody>
          <a:bodyPr/>
          <a:lstStyle/>
          <a:p>
            <a:pPr algn="ctr"/>
            <a:r>
              <a:rPr lang="en-GB" b="1" dirty="0">
                <a:solidFill>
                  <a:srgbClr val="7030A0"/>
                </a:solidFill>
              </a:rPr>
              <a:t>Phase 2 trials</a:t>
            </a:r>
          </a:p>
        </p:txBody>
      </p:sp>
      <p:sp>
        <p:nvSpPr>
          <p:cNvPr id="3" name="Content Placeholder 2">
            <a:extLst>
              <a:ext uri="{FF2B5EF4-FFF2-40B4-BE49-F238E27FC236}">
                <a16:creationId xmlns:a16="http://schemas.microsoft.com/office/drawing/2014/main" id="{5E610123-246D-90F8-2B8D-CD70BCD1782B}"/>
              </a:ext>
            </a:extLst>
          </p:cNvPr>
          <p:cNvSpPr>
            <a:spLocks noGrp="1"/>
          </p:cNvSpPr>
          <p:nvPr>
            <p:ph idx="1"/>
          </p:nvPr>
        </p:nvSpPr>
        <p:spPr/>
        <p:txBody>
          <a:bodyPr>
            <a:normAutofit/>
          </a:bodyPr>
          <a:lstStyle/>
          <a:p>
            <a:r>
              <a:rPr lang="en-GB" dirty="0"/>
              <a:t>Extensive tests on the patient</a:t>
            </a:r>
          </a:p>
          <a:p>
            <a:pPr lvl="1"/>
            <a:r>
              <a:rPr lang="en-GB" dirty="0"/>
              <a:t>More pharmacokinetics</a:t>
            </a:r>
          </a:p>
          <a:p>
            <a:pPr lvl="1"/>
            <a:r>
              <a:rPr lang="en-GB" dirty="0"/>
              <a:t>Many tests of blood chemistry</a:t>
            </a:r>
          </a:p>
          <a:p>
            <a:pPr lvl="1"/>
            <a:r>
              <a:rPr lang="en-GB" dirty="0"/>
              <a:t>Many objective tests (biomarkers)– not just “do you feel better?”</a:t>
            </a:r>
          </a:p>
          <a:p>
            <a:r>
              <a:rPr lang="en-GB" sz="2400" b="0" i="0" dirty="0">
                <a:solidFill>
                  <a:srgbClr val="333333"/>
                </a:solidFill>
                <a:effectLst/>
              </a:rPr>
              <a:t>Typically involving a few hundred patients, these studies aren't large enough to show definitively whether the drug will be beneficial. </a:t>
            </a:r>
            <a:r>
              <a:rPr lang="en-GB" sz="2400" b="0" i="0" dirty="0">
                <a:solidFill>
                  <a:srgbClr val="FF0000"/>
                </a:solidFill>
                <a:effectLst/>
              </a:rPr>
              <a:t>Or commercially viable</a:t>
            </a:r>
          </a:p>
          <a:p>
            <a:r>
              <a:rPr lang="en-GB" sz="2400" i="0" dirty="0">
                <a:solidFill>
                  <a:srgbClr val="333333"/>
                </a:solidFill>
                <a:effectLst/>
              </a:rPr>
              <a:t>Approximately 33% of drugs move to the next phase   </a:t>
            </a:r>
          </a:p>
          <a:p>
            <a:r>
              <a:rPr lang="en-GB" sz="4800" dirty="0">
                <a:solidFill>
                  <a:srgbClr val="333333"/>
                </a:solidFill>
              </a:rPr>
              <a:t>                       Phase 3</a:t>
            </a:r>
            <a:endParaRPr lang="en-GB" sz="4800" dirty="0"/>
          </a:p>
        </p:txBody>
      </p:sp>
      <p:sp>
        <p:nvSpPr>
          <p:cNvPr id="4" name="Slide Number Placeholder 3">
            <a:extLst>
              <a:ext uri="{FF2B5EF4-FFF2-40B4-BE49-F238E27FC236}">
                <a16:creationId xmlns:a16="http://schemas.microsoft.com/office/drawing/2014/main" id="{E3C699B5-1EDB-473C-5B2A-9E85A7924D9D}"/>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32</a:t>
            </a:fld>
            <a:endParaRPr lang="en-GB"/>
          </a:p>
        </p:txBody>
      </p:sp>
      <p:sp>
        <p:nvSpPr>
          <p:cNvPr id="5" name="Arrow: Right 4">
            <a:extLst>
              <a:ext uri="{FF2B5EF4-FFF2-40B4-BE49-F238E27FC236}">
                <a16:creationId xmlns:a16="http://schemas.microsoft.com/office/drawing/2014/main" id="{0E03B73B-B782-8BA4-D978-689A80B550C0}"/>
              </a:ext>
            </a:extLst>
          </p:cNvPr>
          <p:cNvSpPr/>
          <p:nvPr/>
        </p:nvSpPr>
        <p:spPr>
          <a:xfrm>
            <a:off x="2854225" y="5040985"/>
            <a:ext cx="101259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071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9975-6A73-DBD2-D7AA-31083C5B974A}"/>
              </a:ext>
            </a:extLst>
          </p:cNvPr>
          <p:cNvSpPr>
            <a:spLocks noGrp="1"/>
          </p:cNvSpPr>
          <p:nvPr>
            <p:ph type="title"/>
          </p:nvPr>
        </p:nvSpPr>
        <p:spPr>
          <a:xfrm>
            <a:off x="709612" y="303303"/>
            <a:ext cx="10772775" cy="1658198"/>
          </a:xfrm>
        </p:spPr>
        <p:txBody>
          <a:bodyPr/>
          <a:lstStyle/>
          <a:p>
            <a:r>
              <a:rPr lang="en-GB" dirty="0"/>
              <a:t>Why do Phase 2 trials fail?</a:t>
            </a:r>
          </a:p>
        </p:txBody>
      </p:sp>
      <p:sp>
        <p:nvSpPr>
          <p:cNvPr id="3" name="Content Placeholder 2">
            <a:extLst>
              <a:ext uri="{FF2B5EF4-FFF2-40B4-BE49-F238E27FC236}">
                <a16:creationId xmlns:a16="http://schemas.microsoft.com/office/drawing/2014/main" id="{D68735A1-4545-DEC2-6C6A-4E6CCDF6DF77}"/>
              </a:ext>
            </a:extLst>
          </p:cNvPr>
          <p:cNvSpPr>
            <a:spLocks noGrp="1"/>
          </p:cNvSpPr>
          <p:nvPr>
            <p:ph idx="1"/>
          </p:nvPr>
        </p:nvSpPr>
        <p:spPr>
          <a:xfrm>
            <a:off x="569335" y="1676487"/>
            <a:ext cx="11622665" cy="3766185"/>
          </a:xfrm>
        </p:spPr>
        <p:txBody>
          <a:bodyPr>
            <a:noAutofit/>
          </a:bodyPr>
          <a:lstStyle/>
          <a:p>
            <a:r>
              <a:rPr lang="en-GB" dirty="0"/>
              <a:t>Disease heterogeneity	</a:t>
            </a:r>
          </a:p>
          <a:p>
            <a:pPr marL="0" lvl="4" indent="0">
              <a:buNone/>
            </a:pPr>
            <a:r>
              <a:rPr lang="en-GB" sz="2800" dirty="0">
                <a:solidFill>
                  <a:srgbClr val="FF0000"/>
                </a:solidFill>
              </a:rPr>
              <a:t>  	Unknown or known interpatient differences in disease not properly 	controlled and absence of a predictive biomarker</a:t>
            </a:r>
          </a:p>
          <a:p>
            <a:pPr marL="0" lvl="4" indent="0">
              <a:buNone/>
            </a:pPr>
            <a:r>
              <a:rPr lang="en-GB" sz="2800">
                <a:solidFill>
                  <a:srgbClr val="FF0000"/>
                </a:solidFill>
              </a:rPr>
              <a:t>	Poor </a:t>
            </a:r>
            <a:r>
              <a:rPr lang="en-GB" sz="2800" dirty="0">
                <a:solidFill>
                  <a:srgbClr val="FF0000"/>
                </a:solidFill>
              </a:rPr>
              <a:t>understanding of the target biology and target/</a:t>
            </a:r>
            <a:r>
              <a:rPr lang="en-GB" sz="2800">
                <a:solidFill>
                  <a:srgbClr val="FF0000"/>
                </a:solidFill>
              </a:rPr>
              <a:t>pathway-associated 	biomarkers</a:t>
            </a:r>
            <a:endParaRPr lang="en-GB" sz="2800" dirty="0">
              <a:solidFill>
                <a:srgbClr val="FF0000"/>
              </a:solidFill>
            </a:endParaRPr>
          </a:p>
          <a:p>
            <a:r>
              <a:rPr lang="en-GB" dirty="0"/>
              <a:t>Dose	 </a:t>
            </a:r>
          </a:p>
          <a:p>
            <a:pPr marL="0" lvl="2" indent="0">
              <a:buNone/>
            </a:pPr>
            <a:r>
              <a:rPr lang="en-GB" sz="2800" dirty="0"/>
              <a:t>	</a:t>
            </a:r>
            <a:r>
              <a:rPr lang="en-GB" sz="2800" i="0" dirty="0"/>
              <a:t> </a:t>
            </a:r>
            <a:r>
              <a:rPr lang="en-GB" sz="2800" i="0" dirty="0">
                <a:solidFill>
                  <a:srgbClr val="FF0000"/>
                </a:solidFill>
              </a:rPr>
              <a:t>Range too low or too high</a:t>
            </a:r>
          </a:p>
          <a:p>
            <a:r>
              <a:rPr lang="en-GB" dirty="0"/>
              <a:t>Treatment duration	</a:t>
            </a:r>
          </a:p>
          <a:p>
            <a:pPr marL="457200" lvl="1" indent="0">
              <a:buNone/>
            </a:pPr>
            <a:r>
              <a:rPr lang="en-GB" sz="2800" dirty="0">
                <a:solidFill>
                  <a:srgbClr val="FF0000"/>
                </a:solidFill>
              </a:rPr>
              <a:t>      Treatment duration too short for efficacy</a:t>
            </a:r>
          </a:p>
          <a:p>
            <a:endParaRPr lang="en-GB" sz="1400" dirty="0">
              <a:solidFill>
                <a:srgbClr val="FF0000"/>
              </a:solidFill>
            </a:endParaRPr>
          </a:p>
        </p:txBody>
      </p:sp>
      <p:sp>
        <p:nvSpPr>
          <p:cNvPr id="4" name="Slide Number Placeholder 3">
            <a:extLst>
              <a:ext uri="{FF2B5EF4-FFF2-40B4-BE49-F238E27FC236}">
                <a16:creationId xmlns:a16="http://schemas.microsoft.com/office/drawing/2014/main" id="{20448BF3-49F0-BA7A-E448-B533313EB494}"/>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33</a:t>
            </a:fld>
            <a:endParaRPr lang="en-GB" dirty="0"/>
          </a:p>
        </p:txBody>
      </p:sp>
    </p:spTree>
    <p:extLst>
      <p:ext uri="{BB962C8B-B14F-4D97-AF65-F5344CB8AC3E}">
        <p14:creationId xmlns:p14="http://schemas.microsoft.com/office/powerpoint/2010/main" val="3689548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200C-33AB-960F-E837-2D290EB28DC7}"/>
              </a:ext>
            </a:extLst>
          </p:cNvPr>
          <p:cNvSpPr>
            <a:spLocks noGrp="1"/>
          </p:cNvSpPr>
          <p:nvPr>
            <p:ph type="title"/>
          </p:nvPr>
        </p:nvSpPr>
        <p:spPr/>
        <p:txBody>
          <a:bodyPr/>
          <a:lstStyle/>
          <a:p>
            <a:r>
              <a:rPr lang="en-GB" dirty="0"/>
              <a:t>Why do Phase 2 trails fail?</a:t>
            </a:r>
          </a:p>
        </p:txBody>
      </p:sp>
      <p:sp>
        <p:nvSpPr>
          <p:cNvPr id="3" name="Content Placeholder 2">
            <a:extLst>
              <a:ext uri="{FF2B5EF4-FFF2-40B4-BE49-F238E27FC236}">
                <a16:creationId xmlns:a16="http://schemas.microsoft.com/office/drawing/2014/main" id="{46F6841B-8E98-9CCB-22E7-08851C1FD1D0}"/>
              </a:ext>
            </a:extLst>
          </p:cNvPr>
          <p:cNvSpPr>
            <a:spLocks noGrp="1"/>
          </p:cNvSpPr>
          <p:nvPr>
            <p:ph idx="1"/>
          </p:nvPr>
        </p:nvSpPr>
        <p:spPr/>
        <p:txBody>
          <a:bodyPr>
            <a:normAutofit/>
          </a:bodyPr>
          <a:lstStyle/>
          <a:p>
            <a:r>
              <a:rPr lang="en-GB" sz="2400" dirty="0"/>
              <a:t>Concomitant medications	</a:t>
            </a:r>
          </a:p>
          <a:p>
            <a:pPr lvl="7"/>
            <a:r>
              <a:rPr lang="en-GB" sz="2400" dirty="0">
                <a:solidFill>
                  <a:srgbClr val="FF0000"/>
                </a:solidFill>
              </a:rPr>
              <a:t>Medications that suppress or mask or interfere with response to active treatment</a:t>
            </a:r>
          </a:p>
          <a:p>
            <a:r>
              <a:rPr lang="en-GB" sz="2400" dirty="0"/>
              <a:t>Geographic </a:t>
            </a:r>
          </a:p>
          <a:p>
            <a:pPr marL="457200" lvl="1" indent="0">
              <a:buNone/>
            </a:pPr>
            <a:r>
              <a:rPr lang="en-GB" dirty="0">
                <a:solidFill>
                  <a:srgbClr val="FF0000"/>
                </a:solidFill>
              </a:rPr>
              <a:t>                    differences in treatment methods and  standards</a:t>
            </a:r>
          </a:p>
          <a:p>
            <a:r>
              <a:rPr lang="en-GB" sz="2400" dirty="0"/>
              <a:t>Clinical end points	</a:t>
            </a:r>
          </a:p>
          <a:p>
            <a:pPr lvl="1"/>
            <a:r>
              <a:rPr lang="en-GB" sz="2000" dirty="0">
                <a:solidFill>
                  <a:srgbClr val="FF0000"/>
                </a:solidFill>
              </a:rPr>
              <a:t>Not consistent or reproducible</a:t>
            </a:r>
          </a:p>
          <a:p>
            <a:r>
              <a:rPr lang="en-GB" sz="2400" dirty="0">
                <a:solidFill>
                  <a:srgbClr val="FF0000"/>
                </a:solidFill>
              </a:rPr>
              <a:t>Unacceptable adverse events</a:t>
            </a:r>
          </a:p>
          <a:p>
            <a:r>
              <a:rPr lang="en-GB" sz="2400" dirty="0">
                <a:solidFill>
                  <a:srgbClr val="FF0000"/>
                </a:solidFill>
              </a:rPr>
              <a:t>Poor patient recruitment</a:t>
            </a:r>
          </a:p>
          <a:p>
            <a:r>
              <a:rPr lang="en-GB" sz="2400" dirty="0">
                <a:solidFill>
                  <a:srgbClr val="FF0000"/>
                </a:solidFill>
              </a:rPr>
              <a:t>Bad designs- not statistically significant (5% chance)</a:t>
            </a:r>
            <a:endParaRPr lang="en-GB" sz="4400" dirty="0"/>
          </a:p>
        </p:txBody>
      </p:sp>
      <p:sp>
        <p:nvSpPr>
          <p:cNvPr id="4" name="Slide Number Placeholder 3">
            <a:extLst>
              <a:ext uri="{FF2B5EF4-FFF2-40B4-BE49-F238E27FC236}">
                <a16:creationId xmlns:a16="http://schemas.microsoft.com/office/drawing/2014/main" id="{1035461D-3A96-0BEC-DD5D-1B4DCFFDC80A}"/>
              </a:ext>
            </a:extLst>
          </p:cNvPr>
          <p:cNvSpPr>
            <a:spLocks noGrp="1"/>
          </p:cNvSpPr>
          <p:nvPr>
            <p:ph type="sldNum" sz="quarter" idx="4294967295"/>
          </p:nvPr>
        </p:nvSpPr>
        <p:spPr>
          <a:xfrm>
            <a:off x="8610600" y="6356350"/>
            <a:ext cx="2743200" cy="365125"/>
          </a:xfrm>
        </p:spPr>
        <p:txBody>
          <a:bodyPr/>
          <a:lstStyle/>
          <a:p>
            <a:endParaRPr lang="en-GB" dirty="0"/>
          </a:p>
        </p:txBody>
      </p:sp>
    </p:spTree>
    <p:extLst>
      <p:ext uri="{BB962C8B-B14F-4D97-AF65-F5344CB8AC3E}">
        <p14:creationId xmlns:p14="http://schemas.microsoft.com/office/powerpoint/2010/main" val="4128170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2A07-13AA-C8DD-B542-A325B62B99BC}"/>
              </a:ext>
            </a:extLst>
          </p:cNvPr>
          <p:cNvSpPr>
            <a:spLocks noGrp="1"/>
          </p:cNvSpPr>
          <p:nvPr>
            <p:ph type="title"/>
          </p:nvPr>
        </p:nvSpPr>
        <p:spPr/>
        <p:txBody>
          <a:bodyPr/>
          <a:lstStyle/>
          <a:p>
            <a:r>
              <a:rPr lang="en-GB" dirty="0"/>
              <a:t>Phase 3 Trial</a:t>
            </a:r>
          </a:p>
        </p:txBody>
      </p:sp>
      <p:sp>
        <p:nvSpPr>
          <p:cNvPr id="3" name="Content Placeholder 2">
            <a:extLst>
              <a:ext uri="{FF2B5EF4-FFF2-40B4-BE49-F238E27FC236}">
                <a16:creationId xmlns:a16="http://schemas.microsoft.com/office/drawing/2014/main" id="{99C5120D-D357-5811-512F-80D63D23DBA6}"/>
              </a:ext>
            </a:extLst>
          </p:cNvPr>
          <p:cNvSpPr>
            <a:spLocks noGrp="1"/>
          </p:cNvSpPr>
          <p:nvPr>
            <p:ph idx="1"/>
          </p:nvPr>
        </p:nvSpPr>
        <p:spPr/>
        <p:txBody>
          <a:bodyPr>
            <a:normAutofit/>
          </a:bodyPr>
          <a:lstStyle/>
          <a:p>
            <a:r>
              <a:rPr lang="en-GB" dirty="0"/>
              <a:t>A study that tests how well a new treatment works compared with a standard treatment and how safe it is. </a:t>
            </a:r>
          </a:p>
          <a:p>
            <a:r>
              <a:rPr lang="en-GB" dirty="0"/>
              <a:t>For example, Phase III clinical trials may compare which group of patients has better outcome,  survival rates or fewer side effects.</a:t>
            </a:r>
          </a:p>
          <a:p>
            <a:r>
              <a:rPr lang="en-GB" b="0" i="0" dirty="0">
                <a:solidFill>
                  <a:srgbClr val="212529"/>
                </a:solidFill>
                <a:effectLst/>
              </a:rPr>
              <a:t>Phase III studies are conducted at multiple centres with several hundred to several thousand patients for whom the drug is intended</a:t>
            </a:r>
          </a:p>
          <a:p>
            <a:r>
              <a:rPr lang="en-GB" b="0" i="0" dirty="0">
                <a:solidFill>
                  <a:srgbClr val="212529"/>
                </a:solidFill>
                <a:effectLst/>
              </a:rPr>
              <a:t>Massive testing of a drug provides continued generation of data on a drug's safety and efficacy. As in Phase II, most Phase III studies are randomized and blinded.</a:t>
            </a:r>
          </a:p>
        </p:txBody>
      </p:sp>
      <p:sp>
        <p:nvSpPr>
          <p:cNvPr id="4" name="Slide Number Placeholder 3">
            <a:extLst>
              <a:ext uri="{FF2B5EF4-FFF2-40B4-BE49-F238E27FC236}">
                <a16:creationId xmlns:a16="http://schemas.microsoft.com/office/drawing/2014/main" id="{B456BA1A-F313-43E5-1800-10A6C4A73DF6}"/>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35</a:t>
            </a:fld>
            <a:endParaRPr lang="en-GB"/>
          </a:p>
        </p:txBody>
      </p:sp>
    </p:spTree>
    <p:extLst>
      <p:ext uri="{BB962C8B-B14F-4D97-AF65-F5344CB8AC3E}">
        <p14:creationId xmlns:p14="http://schemas.microsoft.com/office/powerpoint/2010/main" val="604947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DDE5-71FA-D3BA-905C-401FE2227FC5}"/>
              </a:ext>
            </a:extLst>
          </p:cNvPr>
          <p:cNvSpPr>
            <a:spLocks noGrp="1"/>
          </p:cNvSpPr>
          <p:nvPr>
            <p:ph type="title"/>
          </p:nvPr>
        </p:nvSpPr>
        <p:spPr>
          <a:xfrm>
            <a:off x="838200" y="768350"/>
            <a:ext cx="10515600" cy="824807"/>
          </a:xfrm>
        </p:spPr>
        <p:txBody>
          <a:bodyPr>
            <a:noAutofit/>
          </a:bodyPr>
          <a:lstStyle/>
          <a:p>
            <a:pPr algn="ctr"/>
            <a:r>
              <a:rPr lang="en-GB" sz="7200" b="1" dirty="0">
                <a:solidFill>
                  <a:srgbClr val="7030A0"/>
                </a:solidFill>
              </a:rPr>
              <a:t>Phase 3 Trials</a:t>
            </a:r>
          </a:p>
        </p:txBody>
      </p:sp>
      <p:sp>
        <p:nvSpPr>
          <p:cNvPr id="3" name="Text Placeholder 2">
            <a:extLst>
              <a:ext uri="{FF2B5EF4-FFF2-40B4-BE49-F238E27FC236}">
                <a16:creationId xmlns:a16="http://schemas.microsoft.com/office/drawing/2014/main" id="{905D5F0B-4081-1019-FB0F-8DACC8764654}"/>
              </a:ext>
            </a:extLst>
          </p:cNvPr>
          <p:cNvSpPr>
            <a:spLocks noGrp="1"/>
          </p:cNvSpPr>
          <p:nvPr>
            <p:ph type="body" idx="1"/>
          </p:nvPr>
        </p:nvSpPr>
        <p:spPr>
          <a:xfrm>
            <a:off x="1271682" y="2016525"/>
            <a:ext cx="10075767" cy="4073125"/>
          </a:xfrm>
        </p:spPr>
        <p:txBody>
          <a:bodyPr>
            <a:normAutofit lnSpcReduction="10000"/>
          </a:bodyPr>
          <a:lstStyle/>
          <a:p>
            <a:pPr marL="342900" indent="-342900">
              <a:buFont typeface="Arial" panose="020B0604020202020204" pitchFamily="34" charset="0"/>
              <a:buChar char="•"/>
            </a:pPr>
            <a:r>
              <a:rPr lang="en-GB" dirty="0"/>
              <a:t> </a:t>
            </a:r>
            <a:r>
              <a:rPr lang="en-GB" sz="2800" dirty="0">
                <a:solidFill>
                  <a:schemeClr val="tx1"/>
                </a:solidFill>
              </a:rPr>
              <a:t>Conducted in both hospitals (for serious diseases) and general practice</a:t>
            </a:r>
          </a:p>
          <a:p>
            <a:pPr marL="342900" indent="-342900">
              <a:buFont typeface="Arial" panose="020B0604020202020204" pitchFamily="34" charset="0"/>
              <a:buChar char="•"/>
            </a:pPr>
            <a:r>
              <a:rPr lang="en-GB" sz="2800" dirty="0">
                <a:solidFill>
                  <a:schemeClr val="tx1"/>
                </a:solidFill>
              </a:rPr>
              <a:t>Designed by Pharmaceutical companies</a:t>
            </a:r>
          </a:p>
          <a:p>
            <a:pPr marL="342900" indent="-342900">
              <a:buFont typeface="Arial" panose="020B0604020202020204" pitchFamily="34" charset="0"/>
              <a:buChar char="•"/>
            </a:pPr>
            <a:r>
              <a:rPr lang="en-GB" sz="2800" dirty="0">
                <a:solidFill>
                  <a:schemeClr val="tx1"/>
                </a:solidFill>
              </a:rPr>
              <a:t>Manged by the company or often by a CRO</a:t>
            </a:r>
          </a:p>
          <a:p>
            <a:pPr marL="342900" indent="-342900">
              <a:buFont typeface="Arial" panose="020B0604020202020204" pitchFamily="34" charset="0"/>
              <a:buChar char="•"/>
            </a:pPr>
            <a:r>
              <a:rPr lang="en-GB" sz="2800" dirty="0">
                <a:solidFill>
                  <a:schemeClr val="tx1"/>
                </a:solidFill>
              </a:rPr>
              <a:t>Often international</a:t>
            </a:r>
          </a:p>
          <a:p>
            <a:pPr marL="342900" indent="-342900">
              <a:buFont typeface="Arial" panose="020B0604020202020204" pitchFamily="34" charset="0"/>
              <a:buChar char="•"/>
            </a:pPr>
            <a:r>
              <a:rPr lang="en-GB" sz="2800" dirty="0">
                <a:solidFill>
                  <a:schemeClr val="tx1"/>
                </a:solidFill>
              </a:rPr>
              <a:t>As in  Phase 2 many parameters are measured</a:t>
            </a:r>
          </a:p>
          <a:p>
            <a:pPr marL="800100" lvl="1" indent="-342900">
              <a:buFont typeface="Arial" panose="020B0604020202020204" pitchFamily="34" charset="0"/>
              <a:buChar char="•"/>
            </a:pPr>
            <a:r>
              <a:rPr lang="en-GB" sz="2400" dirty="0">
                <a:solidFill>
                  <a:schemeClr val="tx1"/>
                </a:solidFill>
              </a:rPr>
              <a:t>Blood pressure / heart rate etc </a:t>
            </a:r>
            <a:r>
              <a:rPr lang="en-GB" sz="2400" dirty="0" err="1">
                <a:solidFill>
                  <a:schemeClr val="tx1"/>
                </a:solidFill>
              </a:rPr>
              <a:t>etc</a:t>
            </a:r>
            <a:endParaRPr lang="en-GB" sz="2400" dirty="0">
              <a:solidFill>
                <a:schemeClr val="tx1"/>
              </a:solidFill>
            </a:endParaRPr>
          </a:p>
          <a:p>
            <a:pPr marL="342900" indent="-342900">
              <a:buFont typeface="Arial" panose="020B0604020202020204" pitchFamily="34" charset="0"/>
              <a:buChar char="•"/>
            </a:pPr>
            <a:r>
              <a:rPr lang="en-GB" sz="2800" dirty="0">
                <a:solidFill>
                  <a:schemeClr val="tx1"/>
                </a:solidFill>
              </a:rPr>
              <a:t>Often carried out with  patients with multiple diseases </a:t>
            </a:r>
          </a:p>
          <a:p>
            <a:pPr marL="342900" indent="-342900">
              <a:buFont typeface="Arial" panose="020B0604020202020204" pitchFamily="34" charset="0"/>
              <a:buChar char="•"/>
            </a:pPr>
            <a:r>
              <a:rPr lang="en-GB" sz="2800" dirty="0">
                <a:solidFill>
                  <a:schemeClr val="tx1"/>
                </a:solidFill>
              </a:rPr>
              <a:t>Even big trials cannot reliably detect rare side effects</a:t>
            </a:r>
          </a:p>
        </p:txBody>
      </p:sp>
      <p:sp>
        <p:nvSpPr>
          <p:cNvPr id="4" name="Slide Number Placeholder 3">
            <a:extLst>
              <a:ext uri="{FF2B5EF4-FFF2-40B4-BE49-F238E27FC236}">
                <a16:creationId xmlns:a16="http://schemas.microsoft.com/office/drawing/2014/main" id="{C9F1A57F-55AB-6CFC-C8FE-55EA59BADAC3}"/>
              </a:ext>
            </a:extLst>
          </p:cNvPr>
          <p:cNvSpPr>
            <a:spLocks noGrp="1"/>
          </p:cNvSpPr>
          <p:nvPr>
            <p:ph type="sldNum" sz="quarter" idx="12"/>
          </p:nvPr>
        </p:nvSpPr>
        <p:spPr/>
        <p:txBody>
          <a:bodyPr/>
          <a:lstStyle/>
          <a:p>
            <a:fld id="{5780D6DE-8B77-45E5-BEA0-97B4134EC223}" type="slidenum">
              <a:rPr lang="en-GB" smtClean="0"/>
              <a:t>36</a:t>
            </a:fld>
            <a:endParaRPr lang="en-GB"/>
          </a:p>
        </p:txBody>
      </p:sp>
    </p:spTree>
    <p:extLst>
      <p:ext uri="{BB962C8B-B14F-4D97-AF65-F5344CB8AC3E}">
        <p14:creationId xmlns:p14="http://schemas.microsoft.com/office/powerpoint/2010/main" val="110506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581A-DD4C-5002-D876-F9A104FB72B0}"/>
              </a:ext>
            </a:extLst>
          </p:cNvPr>
          <p:cNvSpPr>
            <a:spLocks noGrp="1"/>
          </p:cNvSpPr>
          <p:nvPr>
            <p:ph type="title"/>
          </p:nvPr>
        </p:nvSpPr>
        <p:spPr>
          <a:xfrm>
            <a:off x="2146216" y="410368"/>
            <a:ext cx="10515600" cy="1325563"/>
          </a:xfrm>
        </p:spPr>
        <p:txBody>
          <a:bodyPr/>
          <a:lstStyle/>
          <a:p>
            <a:r>
              <a:rPr lang="en-GB" b="1" dirty="0">
                <a:solidFill>
                  <a:srgbClr val="7030A0"/>
                </a:solidFill>
              </a:rPr>
              <a:t>Phase 3 Trials --- examples</a:t>
            </a:r>
          </a:p>
        </p:txBody>
      </p:sp>
      <p:sp>
        <p:nvSpPr>
          <p:cNvPr id="3" name="Content Placeholder 2">
            <a:extLst>
              <a:ext uri="{FF2B5EF4-FFF2-40B4-BE49-F238E27FC236}">
                <a16:creationId xmlns:a16="http://schemas.microsoft.com/office/drawing/2014/main" id="{CE36954C-C06F-E866-66EA-15211DC6E1A2}"/>
              </a:ext>
            </a:extLst>
          </p:cNvPr>
          <p:cNvSpPr>
            <a:spLocks noGrp="1"/>
          </p:cNvSpPr>
          <p:nvPr>
            <p:ph idx="1"/>
          </p:nvPr>
        </p:nvSpPr>
        <p:spPr/>
        <p:txBody>
          <a:bodyPr/>
          <a:lstStyle/>
          <a:p>
            <a:r>
              <a:rPr lang="en-GB" dirty="0"/>
              <a:t>Hypertension 300 patients in general practice using GPs with further degrees</a:t>
            </a:r>
          </a:p>
          <a:p>
            <a:r>
              <a:rPr lang="en-GB" dirty="0"/>
              <a:t>Obesity : 2539 patients in 4 groups (3 treatment, one placebo) (Europe wide)</a:t>
            </a:r>
          </a:p>
          <a:p>
            <a:r>
              <a:rPr lang="en-GB" dirty="0"/>
              <a:t>Osteoporosis: 21000 patients in 3 groups in Europe and USA</a:t>
            </a:r>
          </a:p>
          <a:p>
            <a:pPr lvl="1"/>
            <a:r>
              <a:rPr lang="en-GB" dirty="0"/>
              <a:t>I was told this cost over $1million a week!</a:t>
            </a:r>
          </a:p>
          <a:p>
            <a:pPr lvl="1"/>
            <a:r>
              <a:rPr lang="en-GB" dirty="0"/>
              <a:t>This went on for 2 years</a:t>
            </a:r>
          </a:p>
          <a:p>
            <a:pPr lvl="1"/>
            <a:r>
              <a:rPr lang="en-GB" dirty="0"/>
              <a:t>And monitored lightly for a further 5</a:t>
            </a:r>
          </a:p>
          <a:p>
            <a:r>
              <a:rPr lang="en-GB" dirty="0"/>
              <a:t>Bacterial meningitis 30 patients – Africa</a:t>
            </a:r>
          </a:p>
          <a:p>
            <a:endParaRPr lang="en-GB" dirty="0"/>
          </a:p>
        </p:txBody>
      </p:sp>
      <p:sp>
        <p:nvSpPr>
          <p:cNvPr id="4" name="Slide Number Placeholder 3">
            <a:extLst>
              <a:ext uri="{FF2B5EF4-FFF2-40B4-BE49-F238E27FC236}">
                <a16:creationId xmlns:a16="http://schemas.microsoft.com/office/drawing/2014/main" id="{BBC2C842-38EC-8B2B-1CB2-4C7B699BCB18}"/>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37</a:t>
            </a:fld>
            <a:endParaRPr lang="en-GB"/>
          </a:p>
        </p:txBody>
      </p:sp>
    </p:spTree>
    <p:extLst>
      <p:ext uri="{BB962C8B-B14F-4D97-AF65-F5344CB8AC3E}">
        <p14:creationId xmlns:p14="http://schemas.microsoft.com/office/powerpoint/2010/main" val="3634921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7354-91B2-ECE7-7188-0A1134C16BD0}"/>
              </a:ext>
            </a:extLst>
          </p:cNvPr>
          <p:cNvSpPr>
            <a:spLocks noGrp="1"/>
          </p:cNvSpPr>
          <p:nvPr>
            <p:ph type="title"/>
          </p:nvPr>
        </p:nvSpPr>
        <p:spPr>
          <a:xfrm>
            <a:off x="709612" y="167426"/>
            <a:ext cx="10772775" cy="1658198"/>
          </a:xfrm>
        </p:spPr>
        <p:txBody>
          <a:bodyPr/>
          <a:lstStyle/>
          <a:p>
            <a:r>
              <a:rPr lang="en-GB" b="1" dirty="0">
                <a:solidFill>
                  <a:srgbClr val="7030A0"/>
                </a:solidFill>
              </a:rPr>
              <a:t>More about Phase 3 studies</a:t>
            </a:r>
          </a:p>
        </p:txBody>
      </p:sp>
      <p:sp>
        <p:nvSpPr>
          <p:cNvPr id="3" name="Content Placeholder 2">
            <a:extLst>
              <a:ext uri="{FF2B5EF4-FFF2-40B4-BE49-F238E27FC236}">
                <a16:creationId xmlns:a16="http://schemas.microsoft.com/office/drawing/2014/main" id="{3C95B897-B9B6-7E49-3E47-D1F17219D84F}"/>
              </a:ext>
            </a:extLst>
          </p:cNvPr>
          <p:cNvSpPr>
            <a:spLocks noGrp="1"/>
          </p:cNvSpPr>
          <p:nvPr>
            <p:ph idx="1"/>
          </p:nvPr>
        </p:nvSpPr>
        <p:spPr>
          <a:xfrm>
            <a:off x="968161" y="1511516"/>
            <a:ext cx="11024452" cy="4868341"/>
          </a:xfrm>
        </p:spPr>
        <p:txBody>
          <a:bodyPr>
            <a:normAutofit fontScale="47500" lnSpcReduction="20000"/>
          </a:bodyPr>
          <a:lstStyle/>
          <a:p>
            <a:pPr>
              <a:buFont typeface="Wingdings" panose="05000000000000000000" pitchFamily="2" charset="2"/>
              <a:buChar char="v"/>
            </a:pPr>
            <a:r>
              <a:rPr lang="en-GB" sz="7200" dirty="0"/>
              <a:t>Phase 3 trials can take many years to complete.</a:t>
            </a:r>
          </a:p>
          <a:p>
            <a:pPr>
              <a:lnSpc>
                <a:spcPct val="120000"/>
              </a:lnSpc>
              <a:buFont typeface="Wingdings" panose="05000000000000000000" pitchFamily="2" charset="2"/>
              <a:buChar char="v"/>
            </a:pPr>
            <a:r>
              <a:rPr lang="en-GB" sz="5500" dirty="0"/>
              <a:t> </a:t>
            </a:r>
            <a:r>
              <a:rPr lang="en-GB" sz="7200" dirty="0"/>
              <a:t>Researchers might study the experimental treatment in different doses or with other treatments. </a:t>
            </a:r>
          </a:p>
          <a:p>
            <a:pPr>
              <a:lnSpc>
                <a:spcPct val="120000"/>
              </a:lnSpc>
              <a:buFont typeface="Wingdings" panose="05000000000000000000" pitchFamily="2" charset="2"/>
              <a:buChar char="v"/>
            </a:pPr>
            <a:r>
              <a:rPr lang="en-GB" sz="7200" dirty="0"/>
              <a:t>Often, Phase 3 studies check how well the experimental treatment works over a longer period of time. </a:t>
            </a:r>
          </a:p>
          <a:p>
            <a:pPr>
              <a:lnSpc>
                <a:spcPct val="120000"/>
              </a:lnSpc>
              <a:buFont typeface="Wingdings" panose="05000000000000000000" pitchFamily="2" charset="2"/>
              <a:buChar char="v"/>
            </a:pPr>
            <a:r>
              <a:rPr lang="en-GB" sz="7200" dirty="0"/>
              <a:t>They might include types of patient different from earlier phase clinical trials 	</a:t>
            </a:r>
          </a:p>
          <a:p>
            <a:pPr>
              <a:lnSpc>
                <a:spcPct val="170000"/>
              </a:lnSpc>
            </a:pPr>
            <a:endParaRPr lang="en-GB" sz="7200" dirty="0"/>
          </a:p>
          <a:p>
            <a:endParaRPr lang="en-GB" dirty="0"/>
          </a:p>
        </p:txBody>
      </p:sp>
      <p:sp>
        <p:nvSpPr>
          <p:cNvPr id="4" name="Slide Number Placeholder 3">
            <a:extLst>
              <a:ext uri="{FF2B5EF4-FFF2-40B4-BE49-F238E27FC236}">
                <a16:creationId xmlns:a16="http://schemas.microsoft.com/office/drawing/2014/main" id="{E0BD1AAF-D801-CA6B-5184-15F961DC62EC}"/>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38</a:t>
            </a:fld>
            <a:endParaRPr lang="en-GB"/>
          </a:p>
        </p:txBody>
      </p:sp>
    </p:spTree>
    <p:extLst>
      <p:ext uri="{BB962C8B-B14F-4D97-AF65-F5344CB8AC3E}">
        <p14:creationId xmlns:p14="http://schemas.microsoft.com/office/powerpoint/2010/main" val="1589627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69A5-6BD1-E172-DF27-F267FD80CF11}"/>
              </a:ext>
            </a:extLst>
          </p:cNvPr>
          <p:cNvSpPr>
            <a:spLocks noGrp="1"/>
          </p:cNvSpPr>
          <p:nvPr>
            <p:ph type="title"/>
          </p:nvPr>
        </p:nvSpPr>
        <p:spPr/>
        <p:txBody>
          <a:bodyPr/>
          <a:lstStyle/>
          <a:p>
            <a:r>
              <a:rPr lang="en-GB" b="1" dirty="0">
                <a:solidFill>
                  <a:srgbClr val="7030A0"/>
                </a:solidFill>
              </a:rPr>
              <a:t>Even more about Phase 3 trials</a:t>
            </a:r>
          </a:p>
        </p:txBody>
      </p:sp>
      <p:sp>
        <p:nvSpPr>
          <p:cNvPr id="3" name="Content Placeholder 2">
            <a:extLst>
              <a:ext uri="{FF2B5EF4-FFF2-40B4-BE49-F238E27FC236}">
                <a16:creationId xmlns:a16="http://schemas.microsoft.com/office/drawing/2014/main" id="{C75146B3-E339-F3C5-9EA2-8765D53FB530}"/>
              </a:ext>
            </a:extLst>
          </p:cNvPr>
          <p:cNvSpPr>
            <a:spLocks noGrp="1"/>
          </p:cNvSpPr>
          <p:nvPr>
            <p:ph idx="1"/>
          </p:nvPr>
        </p:nvSpPr>
        <p:spPr>
          <a:xfrm>
            <a:off x="592015" y="1966302"/>
            <a:ext cx="11125200" cy="4838944"/>
          </a:xfrm>
        </p:spPr>
        <p:txBody>
          <a:bodyPr>
            <a:normAutofit fontScale="62500" lnSpcReduction="20000"/>
          </a:bodyPr>
          <a:lstStyle/>
          <a:p>
            <a:pPr>
              <a:lnSpc>
                <a:spcPct val="120000"/>
              </a:lnSpc>
              <a:buFont typeface="Wingdings" panose="05000000000000000000" pitchFamily="2" charset="2"/>
              <a:buChar char="v"/>
            </a:pPr>
            <a:r>
              <a:rPr lang="en-GB" sz="3800" dirty="0"/>
              <a:t>They might study how well the experimental treatment works in younger or older people.</a:t>
            </a:r>
          </a:p>
          <a:p>
            <a:pPr>
              <a:lnSpc>
                <a:spcPct val="170000"/>
              </a:lnSpc>
              <a:buFont typeface="Wingdings" panose="05000000000000000000" pitchFamily="2" charset="2"/>
              <a:buChar char="v"/>
            </a:pPr>
            <a:r>
              <a:rPr lang="en-GB" sz="3800" dirty="0"/>
              <a:t>Or even children </a:t>
            </a:r>
          </a:p>
          <a:p>
            <a:pPr>
              <a:lnSpc>
                <a:spcPct val="120000"/>
              </a:lnSpc>
              <a:buFont typeface="Wingdings" panose="05000000000000000000" pitchFamily="2" charset="2"/>
              <a:buChar char="v"/>
            </a:pPr>
            <a:r>
              <a:rPr lang="en-GB" sz="3800" dirty="0"/>
              <a:t>Depending on the intended patient population, these trials will include men and women, as well as people of different ages and racial and ethnic groups, if possible. </a:t>
            </a:r>
          </a:p>
          <a:p>
            <a:pPr>
              <a:lnSpc>
                <a:spcPct val="120000"/>
              </a:lnSpc>
              <a:buFont typeface="Wingdings" panose="05000000000000000000" pitchFamily="2" charset="2"/>
              <a:buChar char="v"/>
            </a:pPr>
            <a:r>
              <a:rPr lang="en-GB" sz="3800" dirty="0"/>
              <a:t>Participants in these trials should represent the patients who are intended to use and benefit from the treatment if it is approved.</a:t>
            </a:r>
          </a:p>
          <a:p>
            <a:pPr>
              <a:lnSpc>
                <a:spcPct val="120000"/>
              </a:lnSpc>
              <a:buFont typeface="Wingdings" panose="05000000000000000000" pitchFamily="2" charset="2"/>
              <a:buChar char="v"/>
            </a:pPr>
            <a:r>
              <a:rPr lang="en-GB" sz="3800" dirty="0"/>
              <a:t>May include a guarantee to continue the treatment after the formal termination of the trial – if no serious adverse events are recorded</a:t>
            </a:r>
          </a:p>
          <a:p>
            <a:endParaRPr lang="en-GB" dirty="0"/>
          </a:p>
        </p:txBody>
      </p:sp>
    </p:spTree>
    <p:extLst>
      <p:ext uri="{BB962C8B-B14F-4D97-AF65-F5344CB8AC3E}">
        <p14:creationId xmlns:p14="http://schemas.microsoft.com/office/powerpoint/2010/main" val="41623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7B8B-D6CA-A4F4-08FA-49F903216446}"/>
              </a:ext>
            </a:extLst>
          </p:cNvPr>
          <p:cNvSpPr>
            <a:spLocks noGrp="1"/>
          </p:cNvSpPr>
          <p:nvPr>
            <p:ph type="title"/>
          </p:nvPr>
        </p:nvSpPr>
        <p:spPr/>
        <p:txBody>
          <a:bodyPr/>
          <a:lstStyle/>
          <a:p>
            <a:pPr algn="ctr"/>
            <a:r>
              <a:rPr lang="en-GB" b="1" dirty="0">
                <a:solidFill>
                  <a:srgbClr val="7030A0"/>
                </a:solidFill>
              </a:rPr>
              <a:t>What am I going to talk about?</a:t>
            </a:r>
          </a:p>
        </p:txBody>
      </p:sp>
      <p:sp>
        <p:nvSpPr>
          <p:cNvPr id="3" name="Content Placeholder 2">
            <a:extLst>
              <a:ext uri="{FF2B5EF4-FFF2-40B4-BE49-F238E27FC236}">
                <a16:creationId xmlns:a16="http://schemas.microsoft.com/office/drawing/2014/main" id="{41E178F4-C2F7-A02E-0B10-2E219B7C1011}"/>
              </a:ext>
            </a:extLst>
          </p:cNvPr>
          <p:cNvSpPr>
            <a:spLocks noGrp="1"/>
          </p:cNvSpPr>
          <p:nvPr>
            <p:ph idx="1"/>
          </p:nvPr>
        </p:nvSpPr>
        <p:spPr>
          <a:xfrm>
            <a:off x="838200" y="1825625"/>
            <a:ext cx="4036581" cy="4351338"/>
          </a:xfrm>
        </p:spPr>
        <p:txBody>
          <a:bodyPr>
            <a:normAutofit fontScale="85000" lnSpcReduction="20000"/>
          </a:bodyPr>
          <a:lstStyle/>
          <a:p>
            <a:r>
              <a:rPr lang="en-GB" dirty="0"/>
              <a:t>Discovery</a:t>
            </a:r>
          </a:p>
          <a:p>
            <a:r>
              <a:rPr lang="en-GB" dirty="0"/>
              <a:t>Screening</a:t>
            </a:r>
          </a:p>
          <a:p>
            <a:r>
              <a:rPr lang="en-GB" dirty="0"/>
              <a:t>Toxicology and animal testing</a:t>
            </a:r>
          </a:p>
          <a:p>
            <a:r>
              <a:rPr lang="en-GB" dirty="0"/>
              <a:t>Patents</a:t>
            </a:r>
          </a:p>
          <a:p>
            <a:r>
              <a:rPr lang="en-GB" dirty="0"/>
              <a:t>Phase 1 studies</a:t>
            </a:r>
          </a:p>
          <a:p>
            <a:r>
              <a:rPr lang="en-GB" dirty="0"/>
              <a:t>Phase 2 studies</a:t>
            </a:r>
          </a:p>
          <a:p>
            <a:r>
              <a:rPr lang="en-GB" dirty="0"/>
              <a:t>Double blind</a:t>
            </a:r>
          </a:p>
          <a:p>
            <a:r>
              <a:rPr lang="en-GB" dirty="0"/>
              <a:t>Placebo effects</a:t>
            </a:r>
          </a:p>
          <a:p>
            <a:r>
              <a:rPr lang="en-GB" dirty="0"/>
              <a:t>Phase 3 </a:t>
            </a:r>
          </a:p>
          <a:p>
            <a:r>
              <a:rPr lang="en-GB" dirty="0"/>
              <a:t>Ethics</a:t>
            </a:r>
          </a:p>
          <a:p>
            <a:r>
              <a:rPr lang="en-GB" dirty="0"/>
              <a:t>Regulation</a:t>
            </a:r>
          </a:p>
        </p:txBody>
      </p:sp>
      <p:sp>
        <p:nvSpPr>
          <p:cNvPr id="4" name="Slide Number Placeholder 3">
            <a:extLst>
              <a:ext uri="{FF2B5EF4-FFF2-40B4-BE49-F238E27FC236}">
                <a16:creationId xmlns:a16="http://schemas.microsoft.com/office/drawing/2014/main" id="{80765F54-E1F3-3818-2AE3-ED5BE936380A}"/>
              </a:ext>
            </a:extLst>
          </p:cNvPr>
          <p:cNvSpPr>
            <a:spLocks noGrp="1"/>
          </p:cNvSpPr>
          <p:nvPr>
            <p:ph type="sldNum" sz="quarter" idx="4294967295"/>
          </p:nvPr>
        </p:nvSpPr>
        <p:spPr>
          <a:xfrm>
            <a:off x="8610600" y="6356350"/>
            <a:ext cx="2743200" cy="365125"/>
          </a:xfrm>
        </p:spPr>
        <p:txBody>
          <a:bodyPr/>
          <a:lstStyle/>
          <a:p>
            <a:endParaRPr lang="en-GB" dirty="0"/>
          </a:p>
        </p:txBody>
      </p:sp>
      <p:sp>
        <p:nvSpPr>
          <p:cNvPr id="5" name="TextBox 4">
            <a:extLst>
              <a:ext uri="{FF2B5EF4-FFF2-40B4-BE49-F238E27FC236}">
                <a16:creationId xmlns:a16="http://schemas.microsoft.com/office/drawing/2014/main" id="{DDF455C7-6F7D-35F3-DE35-D9AA5107D4CF}"/>
              </a:ext>
            </a:extLst>
          </p:cNvPr>
          <p:cNvSpPr txBox="1"/>
          <p:nvPr/>
        </p:nvSpPr>
        <p:spPr>
          <a:xfrm>
            <a:off x="6848917" y="1949913"/>
            <a:ext cx="4278479" cy="646331"/>
          </a:xfrm>
          <a:prstGeom prst="rect">
            <a:avLst/>
          </a:prstGeom>
          <a:noFill/>
        </p:spPr>
        <p:txBody>
          <a:bodyPr wrap="none" rtlCol="0">
            <a:spAutoFit/>
          </a:bodyPr>
          <a:lstStyle/>
          <a:p>
            <a:r>
              <a:rPr lang="en-GB" sz="3600" dirty="0">
                <a:solidFill>
                  <a:srgbClr val="FF0000"/>
                </a:solidFill>
              </a:rPr>
              <a:t>And of course, money</a:t>
            </a:r>
          </a:p>
        </p:txBody>
      </p:sp>
      <p:pic>
        <p:nvPicPr>
          <p:cNvPr id="7" name="Picture 6">
            <a:extLst>
              <a:ext uri="{FF2B5EF4-FFF2-40B4-BE49-F238E27FC236}">
                <a16:creationId xmlns:a16="http://schemas.microsoft.com/office/drawing/2014/main" id="{0A62D289-6AA2-22AD-8155-99A09B269805}"/>
              </a:ext>
            </a:extLst>
          </p:cNvPr>
          <p:cNvPicPr>
            <a:picLocks noChangeAspect="1"/>
          </p:cNvPicPr>
          <p:nvPr/>
        </p:nvPicPr>
        <p:blipFill>
          <a:blip r:embed="rId2"/>
          <a:stretch>
            <a:fillRect/>
          </a:stretch>
        </p:blipFill>
        <p:spPr>
          <a:xfrm>
            <a:off x="6603038" y="2876424"/>
            <a:ext cx="4614064" cy="2765779"/>
          </a:xfrm>
          <a:prstGeom prst="rect">
            <a:avLst/>
          </a:prstGeom>
        </p:spPr>
      </p:pic>
    </p:spTree>
    <p:extLst>
      <p:ext uri="{BB962C8B-B14F-4D97-AF65-F5344CB8AC3E}">
        <p14:creationId xmlns:p14="http://schemas.microsoft.com/office/powerpoint/2010/main" val="1178365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71EA-8CD6-F706-C49A-F02DDF9DEEA4}"/>
              </a:ext>
            </a:extLst>
          </p:cNvPr>
          <p:cNvSpPr>
            <a:spLocks noGrp="1"/>
          </p:cNvSpPr>
          <p:nvPr>
            <p:ph type="title"/>
          </p:nvPr>
        </p:nvSpPr>
        <p:spPr/>
        <p:txBody>
          <a:bodyPr/>
          <a:lstStyle/>
          <a:p>
            <a:r>
              <a:rPr lang="en-GB" b="1" dirty="0">
                <a:solidFill>
                  <a:srgbClr val="7030A0"/>
                </a:solidFill>
              </a:rPr>
              <a:t>More about Phase 3 studies</a:t>
            </a:r>
          </a:p>
        </p:txBody>
      </p:sp>
      <p:sp>
        <p:nvSpPr>
          <p:cNvPr id="3" name="Content Placeholder 2">
            <a:extLst>
              <a:ext uri="{FF2B5EF4-FFF2-40B4-BE49-F238E27FC236}">
                <a16:creationId xmlns:a16="http://schemas.microsoft.com/office/drawing/2014/main" id="{F35C51AF-28B5-E333-57E3-E0EDD87756D2}"/>
              </a:ext>
            </a:extLst>
          </p:cNvPr>
          <p:cNvSpPr>
            <a:spLocks noGrp="1"/>
          </p:cNvSpPr>
          <p:nvPr>
            <p:ph idx="1"/>
          </p:nvPr>
        </p:nvSpPr>
        <p:spPr/>
        <p:txBody>
          <a:bodyPr>
            <a:normAutofit lnSpcReduction="10000"/>
          </a:bodyPr>
          <a:lstStyle/>
          <a:p>
            <a:r>
              <a:rPr lang="en-GB" dirty="0"/>
              <a:t>Phase 3 studies must always be pre-approved by a Medicines Regulatory agency</a:t>
            </a:r>
          </a:p>
          <a:p>
            <a:pPr lvl="1"/>
            <a:r>
              <a:rPr lang="en-GB" dirty="0"/>
              <a:t>MHRA (UK),  EMA (EU) FDA (USA) etc</a:t>
            </a:r>
          </a:p>
          <a:p>
            <a:r>
              <a:rPr lang="en-GB" dirty="0"/>
              <a:t>Details of the study  must be registered in a Clinical Trial Register</a:t>
            </a:r>
          </a:p>
          <a:p>
            <a:r>
              <a:rPr lang="en-GB" dirty="0"/>
              <a:t>The sponsor(Pharmaceutical Company) must agree to publish the results</a:t>
            </a:r>
          </a:p>
          <a:p>
            <a:r>
              <a:rPr lang="en-GB" dirty="0"/>
              <a:t>As with Phase 1 and 2 the study must be approved by an Ethics Committee</a:t>
            </a:r>
          </a:p>
          <a:p>
            <a:r>
              <a:rPr lang="en-GB" dirty="0"/>
              <a:t>Success rate to next step about 60%</a:t>
            </a:r>
          </a:p>
          <a:p>
            <a:r>
              <a:rPr lang="en-GB" dirty="0"/>
              <a:t>Next step is submission to regulators</a:t>
            </a:r>
          </a:p>
        </p:txBody>
      </p:sp>
      <p:sp>
        <p:nvSpPr>
          <p:cNvPr id="4" name="Slide Number Placeholder 3">
            <a:extLst>
              <a:ext uri="{FF2B5EF4-FFF2-40B4-BE49-F238E27FC236}">
                <a16:creationId xmlns:a16="http://schemas.microsoft.com/office/drawing/2014/main" id="{128E6B77-6B70-68EC-DF1E-BC82D3B30103}"/>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40</a:t>
            </a:fld>
            <a:endParaRPr lang="en-GB"/>
          </a:p>
        </p:txBody>
      </p:sp>
    </p:spTree>
    <p:extLst>
      <p:ext uri="{BB962C8B-B14F-4D97-AF65-F5344CB8AC3E}">
        <p14:creationId xmlns:p14="http://schemas.microsoft.com/office/powerpoint/2010/main" val="3745577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E082-92AB-2C28-420B-FEAD1E70C179}"/>
              </a:ext>
            </a:extLst>
          </p:cNvPr>
          <p:cNvSpPr>
            <a:spLocks noGrp="1"/>
          </p:cNvSpPr>
          <p:nvPr>
            <p:ph type="title"/>
          </p:nvPr>
        </p:nvSpPr>
        <p:spPr/>
        <p:txBody>
          <a:bodyPr/>
          <a:lstStyle/>
          <a:p>
            <a:pPr algn="ctr"/>
            <a:r>
              <a:rPr lang="en-GB" b="1" dirty="0">
                <a:solidFill>
                  <a:srgbClr val="7030A0"/>
                </a:solidFill>
              </a:rPr>
              <a:t>Research Ethics Committee	</a:t>
            </a:r>
          </a:p>
        </p:txBody>
      </p:sp>
      <p:sp>
        <p:nvSpPr>
          <p:cNvPr id="3" name="Content Placeholder 2">
            <a:extLst>
              <a:ext uri="{FF2B5EF4-FFF2-40B4-BE49-F238E27FC236}">
                <a16:creationId xmlns:a16="http://schemas.microsoft.com/office/drawing/2014/main" id="{54D1A99E-5134-D867-7956-96DD4A6A51D7}"/>
              </a:ext>
            </a:extLst>
          </p:cNvPr>
          <p:cNvSpPr>
            <a:spLocks noGrp="1"/>
          </p:cNvSpPr>
          <p:nvPr>
            <p:ph idx="1"/>
          </p:nvPr>
        </p:nvSpPr>
        <p:spPr/>
        <p:txBody>
          <a:bodyPr>
            <a:normAutofit fontScale="85000" lnSpcReduction="10000"/>
          </a:bodyPr>
          <a:lstStyle/>
          <a:p>
            <a:r>
              <a:rPr lang="en-GB" b="0" i="0" dirty="0">
                <a:solidFill>
                  <a:srgbClr val="000000"/>
                </a:solidFill>
                <a:effectLst/>
              </a:rPr>
              <a:t>Research ethics committees (RECs) are an important part of a healthy research culture. </a:t>
            </a:r>
          </a:p>
          <a:p>
            <a:pPr>
              <a:lnSpc>
                <a:spcPct val="120000"/>
              </a:lnSpc>
            </a:pPr>
            <a:r>
              <a:rPr lang="en-GB" b="0" i="0" dirty="0">
                <a:solidFill>
                  <a:srgbClr val="1B1B1B"/>
                </a:solidFill>
                <a:effectLst/>
              </a:rPr>
              <a:t>An Ethics Committee (EC) is an independent body composed of members with expertise in both scientific and non-scientific arenas which functions to ensure the protection of human rights and the well-being of research subjects .</a:t>
            </a:r>
          </a:p>
          <a:p>
            <a:pPr>
              <a:lnSpc>
                <a:spcPct val="120000"/>
              </a:lnSpc>
            </a:pPr>
            <a:r>
              <a:rPr lang="en-GB" dirty="0">
                <a:solidFill>
                  <a:srgbClr val="1B1B1B"/>
                </a:solidFill>
              </a:rPr>
              <a:t>Consists of  both medical/ scientific persons and lay members</a:t>
            </a:r>
          </a:p>
          <a:p>
            <a:pPr algn="l" fontAlgn="ctr">
              <a:spcBef>
                <a:spcPts val="1500"/>
              </a:spcBef>
              <a:spcAft>
                <a:spcPts val="750"/>
              </a:spcAft>
            </a:pPr>
            <a:r>
              <a:rPr lang="en-GB" b="0" i="0" dirty="0">
                <a:solidFill>
                  <a:srgbClr val="001D35"/>
                </a:solidFill>
                <a:effectLst/>
                <a:latin typeface="Google Sans"/>
              </a:rPr>
              <a:t>Lay members </a:t>
            </a:r>
          </a:p>
          <a:p>
            <a:pPr lvl="1">
              <a:spcBef>
                <a:spcPts val="750"/>
              </a:spcBef>
              <a:spcAft>
                <a:spcPts val="600"/>
              </a:spcAft>
            </a:pPr>
            <a:r>
              <a:rPr lang="en-GB" b="0" i="0" dirty="0">
                <a:solidFill>
                  <a:srgbClr val="001D35"/>
                </a:solidFill>
                <a:effectLst/>
                <a:latin typeface="Google Sans"/>
              </a:rPr>
              <a:t>People from a variety of backgrounds, including academics, managers, lawyers, and clergy</a:t>
            </a:r>
          </a:p>
          <a:p>
            <a:pPr lvl="1">
              <a:spcBef>
                <a:spcPts val="750"/>
              </a:spcBef>
              <a:spcAft>
                <a:spcPts val="600"/>
              </a:spcAft>
            </a:pPr>
            <a:r>
              <a:rPr lang="en-GB" b="0" i="0" dirty="0">
                <a:solidFill>
                  <a:srgbClr val="001D35"/>
                </a:solidFill>
                <a:effectLst/>
                <a:latin typeface="Google Sans"/>
              </a:rPr>
              <a:t>Should have no vested interest in the issues being reviewed</a:t>
            </a:r>
          </a:p>
          <a:p>
            <a:endParaRPr lang="en-GB" b="0" i="0" dirty="0">
              <a:solidFill>
                <a:srgbClr val="000000"/>
              </a:solidFill>
              <a:effectLst/>
            </a:endParaRPr>
          </a:p>
        </p:txBody>
      </p:sp>
      <p:sp>
        <p:nvSpPr>
          <p:cNvPr id="4" name="Slide Number Placeholder 3">
            <a:extLst>
              <a:ext uri="{FF2B5EF4-FFF2-40B4-BE49-F238E27FC236}">
                <a16:creationId xmlns:a16="http://schemas.microsoft.com/office/drawing/2014/main" id="{77C66EE8-C99B-A312-236C-9A150F7BF5BD}"/>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41</a:t>
            </a:fld>
            <a:endParaRPr lang="en-GB"/>
          </a:p>
        </p:txBody>
      </p:sp>
    </p:spTree>
    <p:extLst>
      <p:ext uri="{BB962C8B-B14F-4D97-AF65-F5344CB8AC3E}">
        <p14:creationId xmlns:p14="http://schemas.microsoft.com/office/powerpoint/2010/main" val="249211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6F34-016B-4F97-8252-8B3016BE5716}"/>
              </a:ext>
            </a:extLst>
          </p:cNvPr>
          <p:cNvSpPr>
            <a:spLocks noGrp="1"/>
          </p:cNvSpPr>
          <p:nvPr>
            <p:ph type="title"/>
          </p:nvPr>
        </p:nvSpPr>
        <p:spPr/>
        <p:txBody>
          <a:bodyPr/>
          <a:lstStyle/>
          <a:p>
            <a:r>
              <a:rPr lang="en-GB" b="1" dirty="0">
                <a:solidFill>
                  <a:srgbClr val="7030A0"/>
                </a:solidFill>
              </a:rPr>
              <a:t>UK Research ethics committee</a:t>
            </a:r>
          </a:p>
        </p:txBody>
      </p:sp>
      <p:sp>
        <p:nvSpPr>
          <p:cNvPr id="3" name="Content Placeholder 2">
            <a:extLst>
              <a:ext uri="{FF2B5EF4-FFF2-40B4-BE49-F238E27FC236}">
                <a16:creationId xmlns:a16="http://schemas.microsoft.com/office/drawing/2014/main" id="{7F3096BA-EC86-5BB4-78A7-6D47DAC9DEE7}"/>
              </a:ext>
            </a:extLst>
          </p:cNvPr>
          <p:cNvSpPr>
            <a:spLocks noGrp="1"/>
          </p:cNvSpPr>
          <p:nvPr>
            <p:ph idx="1"/>
          </p:nvPr>
        </p:nvSpPr>
        <p:spPr/>
        <p:txBody>
          <a:bodyPr>
            <a:normAutofit/>
          </a:bodyPr>
          <a:lstStyle/>
          <a:p>
            <a:pPr algn="l">
              <a:spcAft>
                <a:spcPts val="1500"/>
              </a:spcAft>
            </a:pPr>
            <a:r>
              <a:rPr lang="en-GB" b="0" i="0" dirty="0">
                <a:solidFill>
                  <a:srgbClr val="000000"/>
                </a:solidFill>
                <a:effectLst/>
                <a:latin typeface="FrutigerLight"/>
              </a:rPr>
              <a:t>Each REC consists of: </a:t>
            </a:r>
          </a:p>
          <a:p>
            <a:pPr algn="l">
              <a:spcAft>
                <a:spcPts val="225"/>
              </a:spcAft>
              <a:buFont typeface="Arial" panose="020B0604020202020204" pitchFamily="34" charset="0"/>
              <a:buChar char="•"/>
            </a:pPr>
            <a:r>
              <a:rPr lang="en-GB" b="0" i="0" dirty="0">
                <a:solidFill>
                  <a:srgbClr val="000000"/>
                </a:solidFill>
                <a:effectLst/>
                <a:latin typeface="FrutigerLight"/>
              </a:rPr>
              <a:t>a minimum of seven and a maximum of 18 volunteers;</a:t>
            </a:r>
          </a:p>
          <a:p>
            <a:pPr algn="l">
              <a:spcAft>
                <a:spcPts val="225"/>
              </a:spcAft>
              <a:buFont typeface="Arial" panose="020B0604020202020204" pitchFamily="34" charset="0"/>
              <a:buChar char="•"/>
            </a:pPr>
            <a:r>
              <a:rPr lang="en-GB" b="0" i="0" dirty="0">
                <a:solidFill>
                  <a:srgbClr val="000000"/>
                </a:solidFill>
                <a:effectLst/>
                <a:latin typeface="FrutigerLight"/>
              </a:rPr>
              <a:t>lay members (a term used to describe people who are not registered healthcare professionals and whose primary professional interest is not in clinical research). At least one third of members must be lay;</a:t>
            </a:r>
          </a:p>
          <a:p>
            <a:pPr algn="l">
              <a:spcAft>
                <a:spcPts val="225"/>
              </a:spcAft>
              <a:buFont typeface="Arial" panose="020B0604020202020204" pitchFamily="34" charset="0"/>
              <a:buChar char="•"/>
            </a:pPr>
            <a:r>
              <a:rPr lang="en-GB" b="0" i="0" dirty="0">
                <a:solidFill>
                  <a:srgbClr val="000000"/>
                </a:solidFill>
                <a:effectLst/>
                <a:latin typeface="FrutigerLight"/>
              </a:rPr>
              <a:t>expert members (a range of specialists including doctors, pharmacologists, other healthcare professionals, statisticians with expertise in clinical research and others).</a:t>
            </a:r>
          </a:p>
          <a:p>
            <a:endParaRPr lang="en-GB" dirty="0"/>
          </a:p>
        </p:txBody>
      </p:sp>
      <p:sp>
        <p:nvSpPr>
          <p:cNvPr id="4" name="Slide Number Placeholder 3">
            <a:extLst>
              <a:ext uri="{FF2B5EF4-FFF2-40B4-BE49-F238E27FC236}">
                <a16:creationId xmlns:a16="http://schemas.microsoft.com/office/drawing/2014/main" id="{D88B44F6-DDFA-01E8-0842-73302F7A2A43}"/>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42</a:t>
            </a:fld>
            <a:endParaRPr lang="en-GB"/>
          </a:p>
        </p:txBody>
      </p:sp>
    </p:spTree>
    <p:extLst>
      <p:ext uri="{BB962C8B-B14F-4D97-AF65-F5344CB8AC3E}">
        <p14:creationId xmlns:p14="http://schemas.microsoft.com/office/powerpoint/2010/main" val="1337572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2604-5750-2573-456C-4C6C7FED3C08}"/>
              </a:ext>
            </a:extLst>
          </p:cNvPr>
          <p:cNvSpPr>
            <a:spLocks noGrp="1"/>
          </p:cNvSpPr>
          <p:nvPr>
            <p:ph type="title"/>
          </p:nvPr>
        </p:nvSpPr>
        <p:spPr>
          <a:xfrm>
            <a:off x="208414" y="349266"/>
            <a:ext cx="10515600" cy="1325563"/>
          </a:xfrm>
        </p:spPr>
        <p:txBody>
          <a:bodyPr>
            <a:normAutofit fontScale="90000"/>
          </a:bodyPr>
          <a:lstStyle/>
          <a:p>
            <a:r>
              <a:rPr lang="en-GB" sz="3600" dirty="0"/>
              <a:t>      </a:t>
            </a:r>
            <a:r>
              <a:rPr lang="en-GB" sz="3600" b="1" dirty="0">
                <a:solidFill>
                  <a:srgbClr val="7030A0"/>
                </a:solidFill>
              </a:rPr>
              <a:t>Regulatory submission</a:t>
            </a:r>
            <a:br>
              <a:rPr lang="en-GB" sz="3600" b="1" dirty="0">
                <a:solidFill>
                  <a:srgbClr val="7030A0"/>
                </a:solidFill>
              </a:rPr>
            </a:br>
            <a:r>
              <a:rPr lang="en-GB" sz="3600" b="1" dirty="0">
                <a:solidFill>
                  <a:srgbClr val="7030A0"/>
                </a:solidFill>
              </a:rPr>
              <a:t>		Drugs are not approved – labels are</a:t>
            </a:r>
            <a:br>
              <a:rPr lang="en-GB" sz="3600" b="1" dirty="0">
                <a:solidFill>
                  <a:srgbClr val="7030A0"/>
                </a:solidFill>
              </a:rPr>
            </a:br>
            <a:endParaRPr lang="en-GB" sz="3600" b="1" dirty="0">
              <a:solidFill>
                <a:srgbClr val="7030A0"/>
              </a:solidFill>
            </a:endParaRPr>
          </a:p>
        </p:txBody>
      </p:sp>
      <p:sp>
        <p:nvSpPr>
          <p:cNvPr id="3" name="Content Placeholder 2">
            <a:extLst>
              <a:ext uri="{FF2B5EF4-FFF2-40B4-BE49-F238E27FC236}">
                <a16:creationId xmlns:a16="http://schemas.microsoft.com/office/drawing/2014/main" id="{10F7840E-08B8-2359-C598-66A34C156015}"/>
              </a:ext>
            </a:extLst>
          </p:cNvPr>
          <p:cNvSpPr>
            <a:spLocks noGrp="1"/>
          </p:cNvSpPr>
          <p:nvPr>
            <p:ph idx="1"/>
          </p:nvPr>
        </p:nvSpPr>
        <p:spPr>
          <a:xfrm>
            <a:off x="575285" y="1825625"/>
            <a:ext cx="11367147" cy="4351338"/>
          </a:xfrm>
        </p:spPr>
        <p:txBody>
          <a:bodyPr>
            <a:normAutofit fontScale="77500" lnSpcReduction="20000"/>
          </a:bodyPr>
          <a:lstStyle/>
          <a:p>
            <a:r>
              <a:rPr lang="en-GB" dirty="0"/>
              <a:t>4 major authorities </a:t>
            </a:r>
          </a:p>
          <a:p>
            <a:pPr lvl="1"/>
            <a:r>
              <a:rPr lang="en-GB" dirty="0"/>
              <a:t>MHRA 	Medicines and Healthcare products Regulatory Agency (UK)</a:t>
            </a:r>
          </a:p>
          <a:p>
            <a:pPr lvl="1"/>
            <a:r>
              <a:rPr lang="en-GB" dirty="0"/>
              <a:t>FDA		Food and Drug Administration (USA)</a:t>
            </a:r>
          </a:p>
          <a:p>
            <a:pPr lvl="1"/>
            <a:r>
              <a:rPr lang="en-GB" dirty="0"/>
              <a:t>EMA		European Regulatory Agency (EU)</a:t>
            </a:r>
          </a:p>
          <a:p>
            <a:pPr lvl="1"/>
            <a:r>
              <a:rPr lang="en-GB" dirty="0"/>
              <a:t>PMDA  	Pharmaceuticals and Medical Devices Agency (Japan)</a:t>
            </a:r>
          </a:p>
          <a:p>
            <a:r>
              <a:rPr lang="en-GB" dirty="0"/>
              <a:t>Regulations quite similar but not the same</a:t>
            </a:r>
          </a:p>
          <a:p>
            <a:pPr lvl="1">
              <a:buFont typeface="Wingdings" panose="05000000000000000000" pitchFamily="2" charset="2"/>
              <a:buChar char="Ø"/>
            </a:pPr>
            <a:r>
              <a:rPr lang="en-GB" dirty="0"/>
              <a:t>Each region/country must be provided with its own submission</a:t>
            </a:r>
          </a:p>
          <a:p>
            <a:pPr>
              <a:buFont typeface="Wingdings" panose="05000000000000000000" pitchFamily="2" charset="2"/>
              <a:buChar char="Ø"/>
            </a:pPr>
            <a:r>
              <a:rPr lang="en-GB" dirty="0"/>
              <a:t>   Companies talk to the agencies right through the development process</a:t>
            </a:r>
          </a:p>
          <a:p>
            <a:pPr>
              <a:buFont typeface="Wingdings" panose="05000000000000000000" pitchFamily="2" charset="2"/>
              <a:buChar char="Ø"/>
            </a:pPr>
            <a:r>
              <a:rPr lang="en-GB" dirty="0"/>
              <a:t>   An enormous amount of data</a:t>
            </a:r>
          </a:p>
          <a:p>
            <a:pPr>
              <a:buFont typeface="Wingdings" panose="05000000000000000000" pitchFamily="2" charset="2"/>
              <a:buChar char="Ø"/>
            </a:pPr>
            <a:r>
              <a:rPr lang="en-GB" dirty="0"/>
              <a:t>   In Europe each country has power to approve different labels	</a:t>
            </a:r>
          </a:p>
          <a:p>
            <a:pPr>
              <a:buFont typeface="Wingdings" panose="05000000000000000000" pitchFamily="2" charset="2"/>
              <a:buChar char="Ø"/>
            </a:pPr>
            <a:r>
              <a:rPr lang="en-GB" dirty="0"/>
              <a:t>   Time to approval once submitted   - 3-12 months or longer</a:t>
            </a:r>
          </a:p>
          <a:p>
            <a:pPr>
              <a:buFont typeface="Wingdings" panose="05000000000000000000" pitchFamily="2" charset="2"/>
              <a:buChar char="Ø"/>
            </a:pPr>
            <a:r>
              <a:rPr lang="en-GB" dirty="0"/>
              <a:t>   Can be a to and </a:t>
            </a:r>
            <a:r>
              <a:rPr lang="en-GB" dirty="0" err="1"/>
              <a:t>fro</a:t>
            </a:r>
            <a:r>
              <a:rPr lang="en-GB" dirty="0"/>
              <a:t> process</a:t>
            </a:r>
          </a:p>
          <a:p>
            <a:pPr>
              <a:buFont typeface="Wingdings" panose="05000000000000000000" pitchFamily="2" charset="2"/>
              <a:buChar char="Ø"/>
            </a:pPr>
            <a:r>
              <a:rPr lang="en-GB" dirty="0"/>
              <a:t>   Chance of success 85%</a:t>
            </a:r>
          </a:p>
        </p:txBody>
      </p:sp>
      <p:sp>
        <p:nvSpPr>
          <p:cNvPr id="4" name="Slide Number Placeholder 3">
            <a:extLst>
              <a:ext uri="{FF2B5EF4-FFF2-40B4-BE49-F238E27FC236}">
                <a16:creationId xmlns:a16="http://schemas.microsoft.com/office/drawing/2014/main" id="{03CFA791-4C57-1FDE-F69A-C2175C8F5C25}"/>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43</a:t>
            </a:fld>
            <a:endParaRPr lang="en-GB" dirty="0"/>
          </a:p>
        </p:txBody>
      </p:sp>
    </p:spTree>
    <p:extLst>
      <p:ext uri="{BB962C8B-B14F-4D97-AF65-F5344CB8AC3E}">
        <p14:creationId xmlns:p14="http://schemas.microsoft.com/office/powerpoint/2010/main" val="4233486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D80D-409D-9379-97EB-585176B0E994}"/>
              </a:ext>
            </a:extLst>
          </p:cNvPr>
          <p:cNvSpPr>
            <a:spLocks noGrp="1"/>
          </p:cNvSpPr>
          <p:nvPr>
            <p:ph type="title"/>
          </p:nvPr>
        </p:nvSpPr>
        <p:spPr/>
        <p:txBody>
          <a:bodyPr/>
          <a:lstStyle/>
          <a:p>
            <a:pPr algn="ctr"/>
            <a:r>
              <a:rPr lang="en-GB" dirty="0">
                <a:solidFill>
                  <a:srgbClr val="7030A0"/>
                </a:solidFill>
              </a:rPr>
              <a:t>Average overall success</a:t>
            </a:r>
            <a:r>
              <a:rPr lang="en-GB" dirty="0"/>
              <a:t>	</a:t>
            </a:r>
          </a:p>
        </p:txBody>
      </p:sp>
      <p:sp>
        <p:nvSpPr>
          <p:cNvPr id="3" name="Content Placeholder 2">
            <a:extLst>
              <a:ext uri="{FF2B5EF4-FFF2-40B4-BE49-F238E27FC236}">
                <a16:creationId xmlns:a16="http://schemas.microsoft.com/office/drawing/2014/main" id="{D575D751-C208-E8E8-54E2-AAAA625D3411}"/>
              </a:ext>
            </a:extLst>
          </p:cNvPr>
          <p:cNvSpPr>
            <a:spLocks noGrp="1"/>
          </p:cNvSpPr>
          <p:nvPr>
            <p:ph sz="half" idx="1"/>
          </p:nvPr>
        </p:nvSpPr>
        <p:spPr>
          <a:xfrm>
            <a:off x="762001" y="2007129"/>
            <a:ext cx="5181600" cy="4351338"/>
          </a:xfrm>
        </p:spPr>
        <p:txBody>
          <a:bodyPr/>
          <a:lstStyle/>
          <a:p>
            <a:r>
              <a:rPr lang="en-GB" dirty="0"/>
              <a:t>Phase 1 		63%</a:t>
            </a:r>
          </a:p>
          <a:p>
            <a:r>
              <a:rPr lang="en-GB" dirty="0"/>
              <a:t>Phase 2 		31%</a:t>
            </a:r>
          </a:p>
          <a:p>
            <a:r>
              <a:rPr lang="en-GB" dirty="0"/>
              <a:t>Phase 3 		68%</a:t>
            </a:r>
          </a:p>
          <a:p>
            <a:r>
              <a:rPr lang="en-GB" dirty="0"/>
              <a:t>Regulatory		85%</a:t>
            </a:r>
          </a:p>
          <a:p>
            <a:endParaRPr lang="en-GB" dirty="0"/>
          </a:p>
          <a:p>
            <a:r>
              <a:rPr lang="en-GB" b="1" dirty="0">
                <a:solidFill>
                  <a:srgbClr val="FF0000"/>
                </a:solidFill>
              </a:rPr>
              <a:t>OVERALL – 9%</a:t>
            </a:r>
          </a:p>
        </p:txBody>
      </p:sp>
      <p:sp>
        <p:nvSpPr>
          <p:cNvPr id="5" name="Content Placeholder 4">
            <a:extLst>
              <a:ext uri="{FF2B5EF4-FFF2-40B4-BE49-F238E27FC236}">
                <a16:creationId xmlns:a16="http://schemas.microsoft.com/office/drawing/2014/main" id="{A9E323FB-9E2E-35BE-6DDA-A80B0BD68A38}"/>
              </a:ext>
            </a:extLst>
          </p:cNvPr>
          <p:cNvSpPr>
            <a:spLocks noGrp="1"/>
          </p:cNvSpPr>
          <p:nvPr>
            <p:ph sz="half" idx="2"/>
          </p:nvPr>
        </p:nvSpPr>
        <p:spPr/>
        <p:txBody>
          <a:bodyPr/>
          <a:lstStyle/>
          <a:p>
            <a:r>
              <a:rPr lang="en-GB" dirty="0"/>
              <a:t>Preclinical 		2-4 years</a:t>
            </a:r>
          </a:p>
          <a:p>
            <a:r>
              <a:rPr lang="en-GB" dirty="0"/>
              <a:t>Phase 1 		1 year</a:t>
            </a:r>
          </a:p>
          <a:p>
            <a:r>
              <a:rPr lang="en-GB" dirty="0"/>
              <a:t>Phase 2 		2 years</a:t>
            </a:r>
          </a:p>
          <a:p>
            <a:r>
              <a:rPr lang="en-GB" dirty="0"/>
              <a:t>Phase 3 		2-4 years</a:t>
            </a:r>
          </a:p>
          <a:p>
            <a:r>
              <a:rPr lang="en-GB" dirty="0"/>
              <a:t>Regulatory		1 year</a:t>
            </a:r>
          </a:p>
          <a:p>
            <a:r>
              <a:rPr lang="en-GB" dirty="0">
                <a:solidFill>
                  <a:srgbClr val="FF0000"/>
                </a:solidFill>
              </a:rPr>
              <a:t>OVERALL,	 	10-15 years</a:t>
            </a:r>
          </a:p>
        </p:txBody>
      </p:sp>
      <p:sp>
        <p:nvSpPr>
          <p:cNvPr id="4" name="Slide Number Placeholder 3">
            <a:extLst>
              <a:ext uri="{FF2B5EF4-FFF2-40B4-BE49-F238E27FC236}">
                <a16:creationId xmlns:a16="http://schemas.microsoft.com/office/drawing/2014/main" id="{8B7E2DB7-FC7F-5875-748B-B149457E4BD0}"/>
              </a:ext>
            </a:extLst>
          </p:cNvPr>
          <p:cNvSpPr>
            <a:spLocks noGrp="1"/>
          </p:cNvSpPr>
          <p:nvPr>
            <p:ph type="sldNum" sz="quarter" idx="12"/>
          </p:nvPr>
        </p:nvSpPr>
        <p:spPr/>
        <p:txBody>
          <a:bodyPr/>
          <a:lstStyle/>
          <a:p>
            <a:fld id="{5780D6DE-8B77-45E5-BEA0-97B4134EC223}" type="slidenum">
              <a:rPr lang="en-GB" smtClean="0"/>
              <a:t>44</a:t>
            </a:fld>
            <a:endParaRPr lang="en-GB" dirty="0"/>
          </a:p>
        </p:txBody>
      </p:sp>
    </p:spTree>
    <p:extLst>
      <p:ext uri="{BB962C8B-B14F-4D97-AF65-F5344CB8AC3E}">
        <p14:creationId xmlns:p14="http://schemas.microsoft.com/office/powerpoint/2010/main" val="4089421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9BAA22-3B95-5701-3623-54C00BF77370}"/>
              </a:ext>
            </a:extLst>
          </p:cNvPr>
          <p:cNvSpPr>
            <a:spLocks noGrp="1"/>
          </p:cNvSpPr>
          <p:nvPr>
            <p:ph type="sldNum" sz="quarter" idx="12"/>
          </p:nvPr>
        </p:nvSpPr>
        <p:spPr/>
        <p:txBody>
          <a:bodyPr/>
          <a:lstStyle/>
          <a:p>
            <a:fld id="{5780D6DE-8B77-45E5-BEA0-97B4134EC223}" type="slidenum">
              <a:rPr lang="en-GB" smtClean="0"/>
              <a:t>45</a:t>
            </a:fld>
            <a:endParaRPr lang="en-GB"/>
          </a:p>
        </p:txBody>
      </p:sp>
      <p:pic>
        <p:nvPicPr>
          <p:cNvPr id="8" name="Picture 7">
            <a:extLst>
              <a:ext uri="{FF2B5EF4-FFF2-40B4-BE49-F238E27FC236}">
                <a16:creationId xmlns:a16="http://schemas.microsoft.com/office/drawing/2014/main" id="{D59A9747-B116-BFB9-B991-E6A2DC5B511B}"/>
              </a:ext>
            </a:extLst>
          </p:cNvPr>
          <p:cNvPicPr>
            <a:picLocks noChangeAspect="1"/>
          </p:cNvPicPr>
          <p:nvPr/>
        </p:nvPicPr>
        <p:blipFill>
          <a:blip r:embed="rId2"/>
          <a:stretch>
            <a:fillRect/>
          </a:stretch>
        </p:blipFill>
        <p:spPr>
          <a:xfrm>
            <a:off x="151391" y="224118"/>
            <a:ext cx="5200696" cy="5256226"/>
          </a:xfrm>
          <a:prstGeom prst="rect">
            <a:avLst/>
          </a:prstGeom>
        </p:spPr>
      </p:pic>
      <p:pic>
        <p:nvPicPr>
          <p:cNvPr id="3" name="Picture 2">
            <a:extLst>
              <a:ext uri="{FF2B5EF4-FFF2-40B4-BE49-F238E27FC236}">
                <a16:creationId xmlns:a16="http://schemas.microsoft.com/office/drawing/2014/main" id="{9CE6CDD7-AF81-553B-4D42-4E6084A6136E}"/>
              </a:ext>
            </a:extLst>
          </p:cNvPr>
          <p:cNvPicPr>
            <a:picLocks noChangeAspect="1"/>
          </p:cNvPicPr>
          <p:nvPr/>
        </p:nvPicPr>
        <p:blipFill>
          <a:blip r:embed="rId3"/>
          <a:stretch>
            <a:fillRect/>
          </a:stretch>
        </p:blipFill>
        <p:spPr>
          <a:xfrm>
            <a:off x="5228402" y="726142"/>
            <a:ext cx="6757499" cy="4854120"/>
          </a:xfrm>
          <a:prstGeom prst="rect">
            <a:avLst/>
          </a:prstGeom>
        </p:spPr>
      </p:pic>
    </p:spTree>
    <p:extLst>
      <p:ext uri="{BB962C8B-B14F-4D97-AF65-F5344CB8AC3E}">
        <p14:creationId xmlns:p14="http://schemas.microsoft.com/office/powerpoint/2010/main" val="2036004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2291-8EBA-47F4-A103-3BB46CF89D9A}"/>
              </a:ext>
            </a:extLst>
          </p:cNvPr>
          <p:cNvSpPr>
            <a:spLocks noGrp="1"/>
          </p:cNvSpPr>
          <p:nvPr>
            <p:ph type="title"/>
          </p:nvPr>
        </p:nvSpPr>
        <p:spPr/>
        <p:txBody>
          <a:bodyPr/>
          <a:lstStyle/>
          <a:p>
            <a:pPr algn="ctr"/>
            <a:r>
              <a:rPr lang="en-GB" dirty="0"/>
              <a:t>Regulation</a:t>
            </a:r>
          </a:p>
        </p:txBody>
      </p:sp>
      <p:sp>
        <p:nvSpPr>
          <p:cNvPr id="3" name="Content Placeholder 2">
            <a:extLst>
              <a:ext uri="{FF2B5EF4-FFF2-40B4-BE49-F238E27FC236}">
                <a16:creationId xmlns:a16="http://schemas.microsoft.com/office/drawing/2014/main" id="{F2385374-D39C-3BB6-FEF7-A4EE041305FE}"/>
              </a:ext>
            </a:extLst>
          </p:cNvPr>
          <p:cNvSpPr>
            <a:spLocks noGrp="1"/>
          </p:cNvSpPr>
          <p:nvPr>
            <p:ph idx="1"/>
          </p:nvPr>
        </p:nvSpPr>
        <p:spPr/>
        <p:txBody>
          <a:bodyPr/>
          <a:lstStyle/>
          <a:p>
            <a:r>
              <a:rPr lang="en-GB" dirty="0"/>
              <a:t>Drug regulation is a complex but essential aspect of healthcare that ensures new medications are safe, effective, and manufactured to high standards.</a:t>
            </a:r>
          </a:p>
          <a:p>
            <a:r>
              <a:rPr lang="en-GB" dirty="0"/>
              <a:t>The amount of data submitted can be enormous (over a million pages is frequent)</a:t>
            </a:r>
          </a:p>
          <a:p>
            <a:r>
              <a:rPr lang="en-GB" dirty="0"/>
              <a:t>Nowadays submissions are electronic</a:t>
            </a:r>
          </a:p>
        </p:txBody>
      </p:sp>
      <p:sp>
        <p:nvSpPr>
          <p:cNvPr id="4" name="Slide Number Placeholder 3">
            <a:extLst>
              <a:ext uri="{FF2B5EF4-FFF2-40B4-BE49-F238E27FC236}">
                <a16:creationId xmlns:a16="http://schemas.microsoft.com/office/drawing/2014/main" id="{6914313F-2503-CFD5-A4CF-FBE4CADF28FC}"/>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46</a:t>
            </a:fld>
            <a:endParaRPr lang="en-GB"/>
          </a:p>
        </p:txBody>
      </p:sp>
    </p:spTree>
    <p:extLst>
      <p:ext uri="{BB962C8B-B14F-4D97-AF65-F5344CB8AC3E}">
        <p14:creationId xmlns:p14="http://schemas.microsoft.com/office/powerpoint/2010/main" val="682042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112034-63BE-AE2C-11C0-D915EAD21C5E}"/>
              </a:ext>
            </a:extLst>
          </p:cNvPr>
          <p:cNvSpPr>
            <a:spLocks noGrp="1"/>
          </p:cNvSpPr>
          <p:nvPr>
            <p:ph type="title"/>
          </p:nvPr>
        </p:nvSpPr>
        <p:spPr>
          <a:xfrm>
            <a:off x="765532" y="688180"/>
            <a:ext cx="10515600" cy="1325563"/>
          </a:xfrm>
        </p:spPr>
        <p:txBody>
          <a:bodyPr/>
          <a:lstStyle/>
          <a:p>
            <a:pPr algn="ctr"/>
            <a:r>
              <a:rPr lang="en-GB" dirty="0"/>
              <a:t>Regulation</a:t>
            </a:r>
            <a:br>
              <a:rPr lang="en-GB" dirty="0"/>
            </a:br>
            <a:r>
              <a:rPr lang="en-GB" sz="3200" b="1" dirty="0">
                <a:ln w="22225">
                  <a:solidFill>
                    <a:schemeClr val="accent2"/>
                  </a:solidFill>
                  <a:prstDash val="solid"/>
                </a:ln>
                <a:solidFill>
                  <a:schemeClr val="accent2">
                    <a:lumMod val="40000"/>
                    <a:lumOff val="60000"/>
                  </a:schemeClr>
                </a:solidFill>
              </a:rPr>
              <a:t>There is no global regulatory body</a:t>
            </a:r>
            <a:endParaRPr lang="en-GB" dirty="0">
              <a:solidFill>
                <a:srgbClr val="FF0000"/>
              </a:solidFill>
            </a:endParaRPr>
          </a:p>
        </p:txBody>
      </p:sp>
      <p:sp>
        <p:nvSpPr>
          <p:cNvPr id="4" name="Slide Number Placeholder 3">
            <a:extLst>
              <a:ext uri="{FF2B5EF4-FFF2-40B4-BE49-F238E27FC236}">
                <a16:creationId xmlns:a16="http://schemas.microsoft.com/office/drawing/2014/main" id="{3D889CC8-2022-7FF4-6AB2-F2EB15F3A86B}"/>
              </a:ext>
            </a:extLst>
          </p:cNvPr>
          <p:cNvSpPr>
            <a:spLocks noGrp="1"/>
          </p:cNvSpPr>
          <p:nvPr>
            <p:ph type="sldNum" sz="quarter" idx="12"/>
          </p:nvPr>
        </p:nvSpPr>
        <p:spPr/>
        <p:txBody>
          <a:bodyPr/>
          <a:lstStyle/>
          <a:p>
            <a:fld id="{5780D6DE-8B77-45E5-BEA0-97B4134EC223}" type="slidenum">
              <a:rPr lang="en-GB" smtClean="0"/>
              <a:t>47</a:t>
            </a:fld>
            <a:endParaRPr lang="en-GB"/>
          </a:p>
        </p:txBody>
      </p:sp>
      <p:sp>
        <p:nvSpPr>
          <p:cNvPr id="12" name="Content Placeholder 11">
            <a:extLst>
              <a:ext uri="{FF2B5EF4-FFF2-40B4-BE49-F238E27FC236}">
                <a16:creationId xmlns:a16="http://schemas.microsoft.com/office/drawing/2014/main" id="{2FA16DC0-69CA-BFD8-EB66-BFAF6C6CF64B}"/>
              </a:ext>
            </a:extLst>
          </p:cNvPr>
          <p:cNvSpPr>
            <a:spLocks noGrp="1"/>
          </p:cNvSpPr>
          <p:nvPr>
            <p:ph sz="quarter" idx="4294967295"/>
          </p:nvPr>
        </p:nvSpPr>
        <p:spPr>
          <a:xfrm>
            <a:off x="823913" y="2668028"/>
            <a:ext cx="11368087" cy="4035425"/>
          </a:xfrm>
        </p:spPr>
        <p:txBody>
          <a:bodyPr>
            <a:normAutofit/>
          </a:bodyPr>
          <a:lstStyle/>
          <a:p>
            <a:endParaRPr lang="en-GB" dirty="0">
              <a:latin typeface="fkGroteskNeue"/>
            </a:endParaRPr>
          </a:p>
          <a:p>
            <a:pPr>
              <a:lnSpc>
                <a:spcPct val="110000"/>
              </a:lnSpc>
            </a:pPr>
            <a:r>
              <a:rPr lang="en-GB" sz="3300" b="0" i="0" dirty="0">
                <a:effectLst/>
                <a:latin typeface="fkGroteskNeue"/>
              </a:rPr>
              <a:t>After successful trials, companies submit a marketing authorization application to regulatory bodies for approval to sell the drug</a:t>
            </a:r>
          </a:p>
          <a:p>
            <a:pPr>
              <a:lnSpc>
                <a:spcPct val="170000"/>
              </a:lnSpc>
            </a:pPr>
            <a:r>
              <a:rPr lang="en-GB" sz="3300" dirty="0">
                <a:latin typeface="fkGroteskNeue"/>
              </a:rPr>
              <a:t>This process can take many months and even years</a:t>
            </a:r>
          </a:p>
        </p:txBody>
      </p:sp>
      <p:sp>
        <p:nvSpPr>
          <p:cNvPr id="14" name="Text Placeholder 13">
            <a:extLst>
              <a:ext uri="{FF2B5EF4-FFF2-40B4-BE49-F238E27FC236}">
                <a16:creationId xmlns:a16="http://schemas.microsoft.com/office/drawing/2014/main" id="{2CECA54C-151E-4ABB-55DE-F462E7747A98}"/>
              </a:ext>
            </a:extLst>
          </p:cNvPr>
          <p:cNvSpPr>
            <a:spLocks noGrp="1"/>
          </p:cNvSpPr>
          <p:nvPr>
            <p:ph type="body" sz="quarter" idx="4294967295"/>
          </p:nvPr>
        </p:nvSpPr>
        <p:spPr>
          <a:xfrm>
            <a:off x="2716213" y="2228850"/>
            <a:ext cx="9475787" cy="823913"/>
          </a:xfrm>
        </p:spPr>
        <p:txBody>
          <a:bodyPr/>
          <a:lstStyle/>
          <a:p>
            <a:r>
              <a:rPr lang="en-GB" b="0" dirty="0">
                <a:latin typeface="fkGroteskNeue"/>
              </a:rPr>
              <a:t>Marketing Authorization: </a:t>
            </a:r>
          </a:p>
          <a:p>
            <a:endParaRPr lang="en-GB" dirty="0"/>
          </a:p>
        </p:txBody>
      </p:sp>
    </p:spTree>
    <p:extLst>
      <p:ext uri="{BB962C8B-B14F-4D97-AF65-F5344CB8AC3E}">
        <p14:creationId xmlns:p14="http://schemas.microsoft.com/office/powerpoint/2010/main" val="2070677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543E-3FD7-D012-6D62-FE364B883060}"/>
              </a:ext>
            </a:extLst>
          </p:cNvPr>
          <p:cNvSpPr>
            <a:spLocks noGrp="1"/>
          </p:cNvSpPr>
          <p:nvPr>
            <p:ph type="title"/>
          </p:nvPr>
        </p:nvSpPr>
        <p:spPr/>
        <p:txBody>
          <a:bodyPr/>
          <a:lstStyle/>
          <a:p>
            <a:pPr algn="ctr"/>
            <a:r>
              <a:rPr lang="en-GB" dirty="0"/>
              <a:t>Data submitted</a:t>
            </a:r>
          </a:p>
        </p:txBody>
      </p:sp>
      <p:sp>
        <p:nvSpPr>
          <p:cNvPr id="3" name="Content Placeholder 2">
            <a:extLst>
              <a:ext uri="{FF2B5EF4-FFF2-40B4-BE49-F238E27FC236}">
                <a16:creationId xmlns:a16="http://schemas.microsoft.com/office/drawing/2014/main" id="{358EEE27-8004-70A8-1A10-4A3D9CF9493A}"/>
              </a:ext>
            </a:extLst>
          </p:cNvPr>
          <p:cNvSpPr>
            <a:spLocks noGrp="1"/>
          </p:cNvSpPr>
          <p:nvPr>
            <p:ph idx="1"/>
          </p:nvPr>
        </p:nvSpPr>
        <p:spPr/>
        <p:txBody>
          <a:bodyPr>
            <a:normAutofit/>
          </a:bodyPr>
          <a:lstStyle/>
          <a:p>
            <a:r>
              <a:rPr lang="en-GB" sz="3200" dirty="0"/>
              <a:t>Chemical data – structure – synthetic method  - stability -formulations</a:t>
            </a:r>
          </a:p>
          <a:p>
            <a:r>
              <a:rPr lang="en-GB" sz="3200" dirty="0"/>
              <a:t>Non clinical biological data, animal testing</a:t>
            </a:r>
          </a:p>
          <a:p>
            <a:r>
              <a:rPr lang="en-GB" sz="3200" dirty="0"/>
              <a:t>Full clinical data – including data on any failed trials</a:t>
            </a:r>
          </a:p>
        </p:txBody>
      </p:sp>
      <p:sp>
        <p:nvSpPr>
          <p:cNvPr id="4" name="Slide Number Placeholder 3">
            <a:extLst>
              <a:ext uri="{FF2B5EF4-FFF2-40B4-BE49-F238E27FC236}">
                <a16:creationId xmlns:a16="http://schemas.microsoft.com/office/drawing/2014/main" id="{8C5B9E7A-9EEA-3395-55AA-879A653AD481}"/>
              </a:ext>
            </a:extLst>
          </p:cNvPr>
          <p:cNvSpPr>
            <a:spLocks noGrp="1"/>
          </p:cNvSpPr>
          <p:nvPr>
            <p:ph type="sldNum" sz="quarter" idx="4294967295"/>
          </p:nvPr>
        </p:nvSpPr>
        <p:spPr>
          <a:xfrm>
            <a:off x="8610600" y="6356350"/>
            <a:ext cx="2743200" cy="365125"/>
          </a:xfrm>
        </p:spPr>
        <p:txBody>
          <a:bodyPr/>
          <a:lstStyle/>
          <a:p>
            <a:endParaRPr lang="en-GB" dirty="0"/>
          </a:p>
        </p:txBody>
      </p:sp>
    </p:spTree>
    <p:extLst>
      <p:ext uri="{BB962C8B-B14F-4D97-AF65-F5344CB8AC3E}">
        <p14:creationId xmlns:p14="http://schemas.microsoft.com/office/powerpoint/2010/main" val="811863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8999-2AE6-785A-9BD0-05A989F30267}"/>
              </a:ext>
            </a:extLst>
          </p:cNvPr>
          <p:cNvSpPr>
            <a:spLocks noGrp="1"/>
          </p:cNvSpPr>
          <p:nvPr>
            <p:ph type="title"/>
          </p:nvPr>
        </p:nvSpPr>
        <p:spPr/>
        <p:txBody>
          <a:bodyPr/>
          <a:lstStyle/>
          <a:p>
            <a:pPr algn="ctr"/>
            <a:r>
              <a:rPr lang="en-GB" b="1" dirty="0">
                <a:solidFill>
                  <a:srgbClr val="7030A0"/>
                </a:solidFill>
                <a:latin typeface="var(--font-fk-grotesk)"/>
              </a:rPr>
              <a:t>Pharmacovigilance</a:t>
            </a:r>
            <a:br>
              <a:rPr lang="en-GB" b="1" dirty="0">
                <a:solidFill>
                  <a:srgbClr val="7030A0"/>
                </a:solidFill>
                <a:latin typeface="var(--font-fk-grotesk)"/>
              </a:rPr>
            </a:br>
            <a:endParaRPr lang="en-GB" b="1" dirty="0">
              <a:solidFill>
                <a:srgbClr val="7030A0"/>
              </a:solidFill>
            </a:endParaRPr>
          </a:p>
        </p:txBody>
      </p:sp>
      <p:sp>
        <p:nvSpPr>
          <p:cNvPr id="3" name="Content Placeholder 2">
            <a:extLst>
              <a:ext uri="{FF2B5EF4-FFF2-40B4-BE49-F238E27FC236}">
                <a16:creationId xmlns:a16="http://schemas.microsoft.com/office/drawing/2014/main" id="{928F8D68-B515-B356-42AD-6437893DFEAE}"/>
              </a:ext>
            </a:extLst>
          </p:cNvPr>
          <p:cNvSpPr>
            <a:spLocks noGrp="1"/>
          </p:cNvSpPr>
          <p:nvPr>
            <p:ph idx="1"/>
          </p:nvPr>
        </p:nvSpPr>
        <p:spPr/>
        <p:txBody>
          <a:bodyPr>
            <a:normAutofit/>
          </a:bodyPr>
          <a:lstStyle/>
          <a:p>
            <a:pPr>
              <a:lnSpc>
                <a:spcPct val="100000"/>
              </a:lnSpc>
            </a:pPr>
            <a:r>
              <a:rPr lang="en-GB" sz="2800" b="0" i="0" dirty="0">
                <a:effectLst/>
                <a:latin typeface="fkGroteskNeue"/>
              </a:rPr>
              <a:t>Pharmacovigilance is an ongoing process that monitors drug safety </a:t>
            </a:r>
            <a:r>
              <a:rPr lang="en-GB" sz="2800" b="0" i="0" dirty="0">
                <a:solidFill>
                  <a:srgbClr val="FF0000"/>
                </a:solidFill>
                <a:effectLst/>
                <a:latin typeface="fkGroteskNeue"/>
              </a:rPr>
              <a:t>after approval</a:t>
            </a:r>
            <a:r>
              <a:rPr lang="en-GB" sz="2800" b="0" i="0" dirty="0">
                <a:effectLst/>
                <a:latin typeface="fkGroteskNeue"/>
              </a:rPr>
              <a:t>. It involves collecting data on adverse drug events (ADEs) from healthcare providers (doctors and nurses) and patients.</a:t>
            </a:r>
          </a:p>
          <a:p>
            <a:pPr>
              <a:lnSpc>
                <a:spcPct val="100000"/>
              </a:lnSpc>
            </a:pPr>
            <a:r>
              <a:rPr lang="en-GB" sz="2800" b="0" i="0" dirty="0">
                <a:effectLst/>
                <a:latin typeface="fkGroteskNeue"/>
              </a:rPr>
              <a:t>Regulatory agencies like the FDA and EMA have systems in place to analyse these reports, which can lead to updates in labelling, risk management strategies, or even market withdrawals if necessary</a:t>
            </a:r>
            <a:endParaRPr lang="en-GB" sz="2800" dirty="0"/>
          </a:p>
          <a:p>
            <a:endParaRPr lang="en-GB" dirty="0"/>
          </a:p>
        </p:txBody>
      </p:sp>
      <p:sp>
        <p:nvSpPr>
          <p:cNvPr id="4" name="Slide Number Placeholder 3">
            <a:extLst>
              <a:ext uri="{FF2B5EF4-FFF2-40B4-BE49-F238E27FC236}">
                <a16:creationId xmlns:a16="http://schemas.microsoft.com/office/drawing/2014/main" id="{08A005C4-7FE4-26D3-C6BE-9EBE44B53E14}"/>
              </a:ext>
            </a:extLst>
          </p:cNvPr>
          <p:cNvSpPr>
            <a:spLocks noGrp="1"/>
          </p:cNvSpPr>
          <p:nvPr>
            <p:ph type="sldNum" sz="quarter" idx="4294967295"/>
          </p:nvPr>
        </p:nvSpPr>
        <p:spPr>
          <a:xfrm>
            <a:off x="8610600" y="6356350"/>
            <a:ext cx="2743200" cy="365125"/>
          </a:xfrm>
        </p:spPr>
        <p:txBody>
          <a:bodyPr/>
          <a:lstStyle/>
          <a:p>
            <a:endParaRPr lang="en-GB" dirty="0"/>
          </a:p>
        </p:txBody>
      </p:sp>
    </p:spTree>
    <p:extLst>
      <p:ext uri="{BB962C8B-B14F-4D97-AF65-F5344CB8AC3E}">
        <p14:creationId xmlns:p14="http://schemas.microsoft.com/office/powerpoint/2010/main" val="62819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6B98-A889-FFC1-4BA9-51A099559EB6}"/>
              </a:ext>
            </a:extLst>
          </p:cNvPr>
          <p:cNvSpPr>
            <a:spLocks noGrp="1"/>
          </p:cNvSpPr>
          <p:nvPr>
            <p:ph type="title"/>
          </p:nvPr>
        </p:nvSpPr>
        <p:spPr>
          <a:xfrm>
            <a:off x="838200" y="383055"/>
            <a:ext cx="10515600" cy="1325563"/>
          </a:xfrm>
        </p:spPr>
        <p:txBody>
          <a:bodyPr/>
          <a:lstStyle/>
          <a:p>
            <a:r>
              <a:rPr lang="en-GB" dirty="0"/>
              <a:t>What do you need to develop a drug?</a:t>
            </a:r>
          </a:p>
        </p:txBody>
      </p:sp>
      <p:sp>
        <p:nvSpPr>
          <p:cNvPr id="3" name="Content Placeholder 2">
            <a:extLst>
              <a:ext uri="{FF2B5EF4-FFF2-40B4-BE49-F238E27FC236}">
                <a16:creationId xmlns:a16="http://schemas.microsoft.com/office/drawing/2014/main" id="{B73696F2-E0BD-6093-18DF-8E927542BA8B}"/>
              </a:ext>
            </a:extLst>
          </p:cNvPr>
          <p:cNvSpPr>
            <a:spLocks noGrp="1"/>
          </p:cNvSpPr>
          <p:nvPr>
            <p:ph idx="1"/>
          </p:nvPr>
        </p:nvSpPr>
        <p:spPr>
          <a:xfrm>
            <a:off x="838200" y="1909482"/>
            <a:ext cx="10134600" cy="4267481"/>
          </a:xfrm>
        </p:spPr>
        <p:txBody>
          <a:bodyPr>
            <a:normAutofit fontScale="55000" lnSpcReduction="20000"/>
          </a:bodyPr>
          <a:lstStyle/>
          <a:p>
            <a:r>
              <a:rPr lang="en-GB" dirty="0"/>
              <a:t>Chemists who synthesise or discover new chemical entities</a:t>
            </a:r>
          </a:p>
          <a:p>
            <a:r>
              <a:rPr lang="en-GB" dirty="0"/>
              <a:t>Biologists who find targets that mimic the disease and who test them in animal models and animals themselves</a:t>
            </a:r>
          </a:p>
          <a:p>
            <a:r>
              <a:rPr lang="en-GB" dirty="0"/>
              <a:t>Healthy volunteers</a:t>
            </a:r>
          </a:p>
          <a:p>
            <a:r>
              <a:rPr lang="en-GB" dirty="0"/>
              <a:t>Patients suffering from the  particular disease</a:t>
            </a:r>
          </a:p>
          <a:p>
            <a:r>
              <a:rPr lang="en-GB" dirty="0"/>
              <a:t>Doctors and nurses who treat them</a:t>
            </a:r>
          </a:p>
          <a:p>
            <a:r>
              <a:rPr lang="en-GB" dirty="0"/>
              <a:t>Pathologists who can analyse blood samples</a:t>
            </a:r>
          </a:p>
          <a:p>
            <a:r>
              <a:rPr lang="en-GB" dirty="0"/>
              <a:t>Clinical scientists who plan and run research programmes and mathematicians to help analyse them</a:t>
            </a:r>
          </a:p>
          <a:p>
            <a:r>
              <a:rPr lang="en-GB" dirty="0"/>
              <a:t>Chemical engineers who make commercial quantities of the  drug</a:t>
            </a:r>
          </a:p>
          <a:p>
            <a:r>
              <a:rPr lang="en-GB" dirty="0"/>
              <a:t>Time </a:t>
            </a:r>
          </a:p>
          <a:p>
            <a:r>
              <a:rPr lang="en-GB" dirty="0"/>
              <a:t>Patents</a:t>
            </a:r>
          </a:p>
          <a:p>
            <a:r>
              <a:rPr lang="en-GB" dirty="0"/>
              <a:t>Lawyers  </a:t>
            </a:r>
          </a:p>
          <a:p>
            <a:r>
              <a:rPr lang="en-GB" dirty="0"/>
              <a:t>Economists And </a:t>
            </a:r>
          </a:p>
          <a:p>
            <a:r>
              <a:rPr lang="en-GB" dirty="0"/>
              <a:t>                                   MONEY  </a:t>
            </a:r>
            <a:r>
              <a:rPr lang="en-GB" sz="5800" dirty="0">
                <a:solidFill>
                  <a:srgbClr val="FF0000"/>
                </a:solidFill>
              </a:rPr>
              <a:t>- lots and lots of it</a:t>
            </a:r>
            <a:endParaRPr lang="en-GB" dirty="0">
              <a:solidFill>
                <a:srgbClr val="FF0000"/>
              </a:solidFill>
            </a:endParaRPr>
          </a:p>
          <a:p>
            <a:endParaRPr lang="en-GB" dirty="0"/>
          </a:p>
        </p:txBody>
      </p:sp>
      <p:sp>
        <p:nvSpPr>
          <p:cNvPr id="4" name="Slide Number Placeholder 3">
            <a:extLst>
              <a:ext uri="{FF2B5EF4-FFF2-40B4-BE49-F238E27FC236}">
                <a16:creationId xmlns:a16="http://schemas.microsoft.com/office/drawing/2014/main" id="{71D9A8B2-BB73-8CD0-BB91-3177C8C42D74}"/>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pPr/>
              <a:t>5</a:t>
            </a:fld>
            <a:endParaRPr lang="en-GB" dirty="0"/>
          </a:p>
        </p:txBody>
      </p:sp>
    </p:spTree>
    <p:extLst>
      <p:ext uri="{BB962C8B-B14F-4D97-AF65-F5344CB8AC3E}">
        <p14:creationId xmlns:p14="http://schemas.microsoft.com/office/powerpoint/2010/main" val="513869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fade">
                                      <p:cBhvr>
                                        <p:cTn id="58" dur="1000"/>
                                        <p:tgtEl>
                                          <p:spTgt spid="3">
                                            <p:txEl>
                                              <p:pRg st="0" end="0"/>
                                            </p:txEl>
                                          </p:spTgt>
                                        </p:tgtEl>
                                      </p:cBhvr>
                                    </p:animEffect>
                                    <p:anim calcmode="lin" valueType="num">
                                      <p:cBhvr>
                                        <p:cTn id="5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Effect transition="in" filter="fade">
                                      <p:cBhvr>
                                        <p:cTn id="65" dur="1000"/>
                                        <p:tgtEl>
                                          <p:spTgt spid="3">
                                            <p:txEl>
                                              <p:pRg st="1" end="1"/>
                                            </p:txEl>
                                          </p:spTgt>
                                        </p:tgtEl>
                                      </p:cBhvr>
                                    </p:animEffect>
                                    <p:anim calcmode="lin" valueType="num">
                                      <p:cBhvr>
                                        <p:cTn id="6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fade">
                                      <p:cBhvr>
                                        <p:cTn id="72" dur="1000"/>
                                        <p:tgtEl>
                                          <p:spTgt spid="3">
                                            <p:txEl>
                                              <p:pRg st="2" end="2"/>
                                            </p:txEl>
                                          </p:spTgt>
                                        </p:tgtEl>
                                      </p:cBhvr>
                                    </p:animEffect>
                                    <p:anim calcmode="lin" valueType="num">
                                      <p:cBhvr>
                                        <p:cTn id="7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fade">
                                      <p:cBhvr>
                                        <p:cTn id="79" dur="1000"/>
                                        <p:tgtEl>
                                          <p:spTgt spid="3">
                                            <p:txEl>
                                              <p:pRg st="3" end="3"/>
                                            </p:txEl>
                                          </p:spTgt>
                                        </p:tgtEl>
                                      </p:cBhvr>
                                    </p:animEffect>
                                    <p:anim calcmode="lin" valueType="num">
                                      <p:cBhvr>
                                        <p:cTn id="8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fade">
                                      <p:cBhvr>
                                        <p:cTn id="86" dur="1000"/>
                                        <p:tgtEl>
                                          <p:spTgt spid="3">
                                            <p:txEl>
                                              <p:pRg st="4" end="4"/>
                                            </p:txEl>
                                          </p:spTgt>
                                        </p:tgtEl>
                                      </p:cBhvr>
                                    </p:animEffect>
                                    <p:anim calcmode="lin" valueType="num">
                                      <p:cBhvr>
                                        <p:cTn id="8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fade">
                                      <p:cBhvr>
                                        <p:cTn id="93" dur="1000"/>
                                        <p:tgtEl>
                                          <p:spTgt spid="3">
                                            <p:txEl>
                                              <p:pRg st="5" end="5"/>
                                            </p:txEl>
                                          </p:spTgt>
                                        </p:tgtEl>
                                      </p:cBhvr>
                                    </p:animEffect>
                                    <p:anim calcmode="lin" valueType="num">
                                      <p:cBhvr>
                                        <p:cTn id="9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3">
                                            <p:txEl>
                                              <p:pRg st="6" end="6"/>
                                            </p:txEl>
                                          </p:spTgt>
                                        </p:tgtEl>
                                        <p:attrNameLst>
                                          <p:attrName>style.visibility</p:attrName>
                                        </p:attrNameLst>
                                      </p:cBhvr>
                                      <p:to>
                                        <p:strVal val="visible"/>
                                      </p:to>
                                    </p:set>
                                    <p:animEffect transition="in" filter="fade">
                                      <p:cBhvr>
                                        <p:cTn id="100" dur="1000"/>
                                        <p:tgtEl>
                                          <p:spTgt spid="3">
                                            <p:txEl>
                                              <p:pRg st="6" end="6"/>
                                            </p:txEl>
                                          </p:spTgt>
                                        </p:tgtEl>
                                      </p:cBhvr>
                                    </p:animEffect>
                                    <p:anim calcmode="lin" valueType="num">
                                      <p:cBhvr>
                                        <p:cTn id="10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nodeType="clickEffect">
                                  <p:stCondLst>
                                    <p:cond delay="0"/>
                                  </p:stCondLst>
                                  <p:childTnLst>
                                    <p:set>
                                      <p:cBhvr>
                                        <p:cTn id="106" dur="1" fill="hold">
                                          <p:stCondLst>
                                            <p:cond delay="0"/>
                                          </p:stCondLst>
                                        </p:cTn>
                                        <p:tgtEl>
                                          <p:spTgt spid="3">
                                            <p:txEl>
                                              <p:pRg st="7" end="7"/>
                                            </p:txEl>
                                          </p:spTgt>
                                        </p:tgtEl>
                                        <p:attrNameLst>
                                          <p:attrName>style.visibility</p:attrName>
                                        </p:attrNameLst>
                                      </p:cBhvr>
                                      <p:to>
                                        <p:strVal val="visible"/>
                                      </p:to>
                                    </p:set>
                                    <p:animEffect transition="in" filter="fade">
                                      <p:cBhvr>
                                        <p:cTn id="107" dur="1000"/>
                                        <p:tgtEl>
                                          <p:spTgt spid="3">
                                            <p:txEl>
                                              <p:pRg st="7" end="7"/>
                                            </p:txEl>
                                          </p:spTgt>
                                        </p:tgtEl>
                                      </p:cBhvr>
                                    </p:animEffect>
                                    <p:anim calcmode="lin" valueType="num">
                                      <p:cBhvr>
                                        <p:cTn id="10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nodeType="clickEffect">
                                  <p:stCondLst>
                                    <p:cond delay="0"/>
                                  </p:stCondLst>
                                  <p:childTnLst>
                                    <p:set>
                                      <p:cBhvr>
                                        <p:cTn id="113" dur="1" fill="hold">
                                          <p:stCondLst>
                                            <p:cond delay="0"/>
                                          </p:stCondLst>
                                        </p:cTn>
                                        <p:tgtEl>
                                          <p:spTgt spid="3">
                                            <p:txEl>
                                              <p:pRg st="8" end="8"/>
                                            </p:txEl>
                                          </p:spTgt>
                                        </p:tgtEl>
                                        <p:attrNameLst>
                                          <p:attrName>style.visibility</p:attrName>
                                        </p:attrNameLst>
                                      </p:cBhvr>
                                      <p:to>
                                        <p:strVal val="visible"/>
                                      </p:to>
                                    </p:set>
                                    <p:animEffect transition="in" filter="fade">
                                      <p:cBhvr>
                                        <p:cTn id="114" dur="1000"/>
                                        <p:tgtEl>
                                          <p:spTgt spid="3">
                                            <p:txEl>
                                              <p:pRg st="8" end="8"/>
                                            </p:txEl>
                                          </p:spTgt>
                                        </p:tgtEl>
                                      </p:cBhvr>
                                    </p:animEffect>
                                    <p:anim calcmode="lin" valueType="num">
                                      <p:cBhvr>
                                        <p:cTn id="1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nodeType="clickEffect">
                                  <p:stCondLst>
                                    <p:cond delay="0"/>
                                  </p:stCondLst>
                                  <p:childTnLst>
                                    <p:set>
                                      <p:cBhvr>
                                        <p:cTn id="120" dur="1" fill="hold">
                                          <p:stCondLst>
                                            <p:cond delay="0"/>
                                          </p:stCondLst>
                                        </p:cTn>
                                        <p:tgtEl>
                                          <p:spTgt spid="3">
                                            <p:txEl>
                                              <p:pRg st="9" end="9"/>
                                            </p:txEl>
                                          </p:spTgt>
                                        </p:tgtEl>
                                        <p:attrNameLst>
                                          <p:attrName>style.visibility</p:attrName>
                                        </p:attrNameLst>
                                      </p:cBhvr>
                                      <p:to>
                                        <p:strVal val="visible"/>
                                      </p:to>
                                    </p:set>
                                    <p:animEffect transition="in" filter="fade">
                                      <p:cBhvr>
                                        <p:cTn id="121" dur="1000"/>
                                        <p:tgtEl>
                                          <p:spTgt spid="3">
                                            <p:txEl>
                                              <p:pRg st="9" end="9"/>
                                            </p:txEl>
                                          </p:spTgt>
                                        </p:tgtEl>
                                      </p:cBhvr>
                                    </p:animEffect>
                                    <p:anim calcmode="lin" valueType="num">
                                      <p:cBhvr>
                                        <p:cTn id="1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nodeType="clickEffect">
                                  <p:stCondLst>
                                    <p:cond delay="0"/>
                                  </p:stCondLst>
                                  <p:childTnLst>
                                    <p:set>
                                      <p:cBhvr>
                                        <p:cTn id="127" dur="1" fill="hold">
                                          <p:stCondLst>
                                            <p:cond delay="0"/>
                                          </p:stCondLst>
                                        </p:cTn>
                                        <p:tgtEl>
                                          <p:spTgt spid="3">
                                            <p:txEl>
                                              <p:pRg st="10" end="10"/>
                                            </p:txEl>
                                          </p:spTgt>
                                        </p:tgtEl>
                                        <p:attrNameLst>
                                          <p:attrName>style.visibility</p:attrName>
                                        </p:attrNameLst>
                                      </p:cBhvr>
                                      <p:to>
                                        <p:strVal val="visible"/>
                                      </p:to>
                                    </p:set>
                                    <p:animEffect transition="in" filter="fade">
                                      <p:cBhvr>
                                        <p:cTn id="128" dur="1000"/>
                                        <p:tgtEl>
                                          <p:spTgt spid="3">
                                            <p:txEl>
                                              <p:pRg st="10" end="10"/>
                                            </p:txEl>
                                          </p:spTgt>
                                        </p:tgtEl>
                                      </p:cBhvr>
                                    </p:animEffect>
                                    <p:anim calcmode="lin" valueType="num">
                                      <p:cBhvr>
                                        <p:cTn id="1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nodeType="clickEffect">
                                  <p:stCondLst>
                                    <p:cond delay="0"/>
                                  </p:stCondLst>
                                  <p:childTnLst>
                                    <p:set>
                                      <p:cBhvr>
                                        <p:cTn id="134" dur="1" fill="hold">
                                          <p:stCondLst>
                                            <p:cond delay="0"/>
                                          </p:stCondLst>
                                        </p:cTn>
                                        <p:tgtEl>
                                          <p:spTgt spid="3">
                                            <p:txEl>
                                              <p:pRg st="11" end="11"/>
                                            </p:txEl>
                                          </p:spTgt>
                                        </p:tgtEl>
                                        <p:attrNameLst>
                                          <p:attrName>style.visibility</p:attrName>
                                        </p:attrNameLst>
                                      </p:cBhvr>
                                      <p:to>
                                        <p:strVal val="visible"/>
                                      </p:to>
                                    </p:set>
                                    <p:animEffect transition="in" filter="fade">
                                      <p:cBhvr>
                                        <p:cTn id="135" dur="1000"/>
                                        <p:tgtEl>
                                          <p:spTgt spid="3">
                                            <p:txEl>
                                              <p:pRg st="11" end="11"/>
                                            </p:txEl>
                                          </p:spTgt>
                                        </p:tgtEl>
                                      </p:cBhvr>
                                    </p:animEffect>
                                    <p:anim calcmode="lin" valueType="num">
                                      <p:cBhvr>
                                        <p:cTn id="1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nodeType="clickEffect">
                                  <p:stCondLst>
                                    <p:cond delay="0"/>
                                  </p:stCondLst>
                                  <p:childTnLst>
                                    <p:set>
                                      <p:cBhvr>
                                        <p:cTn id="141" dur="1" fill="hold">
                                          <p:stCondLst>
                                            <p:cond delay="0"/>
                                          </p:stCondLst>
                                        </p:cTn>
                                        <p:tgtEl>
                                          <p:spTgt spid="3">
                                            <p:txEl>
                                              <p:pRg st="12" end="12"/>
                                            </p:txEl>
                                          </p:spTgt>
                                        </p:tgtEl>
                                        <p:attrNameLst>
                                          <p:attrName>style.visibility</p:attrName>
                                        </p:attrNameLst>
                                      </p:cBhvr>
                                      <p:to>
                                        <p:strVal val="visible"/>
                                      </p:to>
                                    </p:set>
                                    <p:animEffect transition="in" filter="fade">
                                      <p:cBhvr>
                                        <p:cTn id="142" dur="1000"/>
                                        <p:tgtEl>
                                          <p:spTgt spid="3">
                                            <p:txEl>
                                              <p:pRg st="12" end="12"/>
                                            </p:txEl>
                                          </p:spTgt>
                                        </p:tgtEl>
                                      </p:cBhvr>
                                    </p:animEffect>
                                    <p:anim calcmode="lin" valueType="num">
                                      <p:cBhvr>
                                        <p:cTn id="1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144C-6847-A45F-B1F4-0518B73D33A5}"/>
              </a:ext>
            </a:extLst>
          </p:cNvPr>
          <p:cNvSpPr>
            <a:spLocks noGrp="1"/>
          </p:cNvSpPr>
          <p:nvPr>
            <p:ph type="title"/>
          </p:nvPr>
        </p:nvSpPr>
        <p:spPr/>
        <p:txBody>
          <a:bodyPr/>
          <a:lstStyle/>
          <a:p>
            <a:pPr algn="ctr"/>
            <a:r>
              <a:rPr lang="en-GB" b="1" dirty="0">
                <a:solidFill>
                  <a:srgbClr val="7030A0"/>
                </a:solidFill>
              </a:rPr>
              <a:t>Regulation of prices </a:t>
            </a:r>
          </a:p>
        </p:txBody>
      </p:sp>
      <p:sp>
        <p:nvSpPr>
          <p:cNvPr id="4" name="Content Placeholder 3">
            <a:extLst>
              <a:ext uri="{FF2B5EF4-FFF2-40B4-BE49-F238E27FC236}">
                <a16:creationId xmlns:a16="http://schemas.microsoft.com/office/drawing/2014/main" id="{77E99FE8-6C4E-1032-8B32-42CB80B057EF}"/>
              </a:ext>
            </a:extLst>
          </p:cNvPr>
          <p:cNvSpPr>
            <a:spLocks noGrp="1"/>
          </p:cNvSpPr>
          <p:nvPr>
            <p:ph idx="1"/>
          </p:nvPr>
        </p:nvSpPr>
        <p:spPr>
          <a:xfrm>
            <a:off x="657224" y="2059336"/>
            <a:ext cx="10753725" cy="3766185"/>
          </a:xfrm>
        </p:spPr>
        <p:txBody>
          <a:bodyPr>
            <a:normAutofit lnSpcReduction="10000"/>
          </a:bodyPr>
          <a:lstStyle/>
          <a:p>
            <a:r>
              <a:rPr lang="en-GB" b="0" i="0" dirty="0">
                <a:effectLst/>
                <a:latin typeface="fkGroteskNeue"/>
              </a:rPr>
              <a:t>Drug price regulation is a critical aspect of healthcare policy aimed at controlling the costs of pharmaceuticals to ensure affordability and access for patients. Various countries implement different mechanisms to regulate drug prices, which can significantly impact healthcare systems, pharmaceutical innovation, and patient access to medications.</a:t>
            </a:r>
          </a:p>
          <a:p>
            <a:pPr algn="l"/>
            <a:r>
              <a:rPr lang="en-GB" dirty="0">
                <a:latin typeface="fkGroteskNeue"/>
              </a:rPr>
              <a:t>In the UK </a:t>
            </a:r>
            <a:r>
              <a:rPr lang="en-GB" b="0" i="0" dirty="0">
                <a:effectLst/>
                <a:latin typeface="var(--font-fk-grotesk)"/>
              </a:rPr>
              <a:t>  </a:t>
            </a:r>
            <a:r>
              <a:rPr lang="en-GB" b="0" i="0" dirty="0">
                <a:effectLst/>
                <a:latin typeface="fkGroteskNeue"/>
              </a:rPr>
              <a:t>NICE evaluates new and existing medicines and treatments to determine their clinical effectiveness and cost-effectiveness. This appraisal process informs whether a drug should be made available through the NHS.</a:t>
            </a:r>
          </a:p>
          <a:p>
            <a:pPr algn="l"/>
            <a:r>
              <a:rPr lang="en-GB" dirty="0">
                <a:latin typeface="fkGroteskNeue"/>
              </a:rPr>
              <a:t>Drugs may be approved but not be available to be paid for by the NHS</a:t>
            </a:r>
            <a:endParaRPr lang="en-GB" b="0" i="0" dirty="0">
              <a:effectLst/>
              <a:latin typeface="fkGroteskNeue"/>
            </a:endParaRPr>
          </a:p>
          <a:p>
            <a:endParaRPr lang="en-GB" dirty="0"/>
          </a:p>
        </p:txBody>
      </p:sp>
      <p:sp>
        <p:nvSpPr>
          <p:cNvPr id="3" name="Slide Number Placeholder 2">
            <a:extLst>
              <a:ext uri="{FF2B5EF4-FFF2-40B4-BE49-F238E27FC236}">
                <a16:creationId xmlns:a16="http://schemas.microsoft.com/office/drawing/2014/main" id="{EE08E311-DCBB-E03D-749D-5B6B033106BC}"/>
              </a:ext>
            </a:extLst>
          </p:cNvPr>
          <p:cNvSpPr>
            <a:spLocks noGrp="1"/>
          </p:cNvSpPr>
          <p:nvPr>
            <p:ph type="sldNum" sz="quarter" idx="4294967295"/>
          </p:nvPr>
        </p:nvSpPr>
        <p:spPr>
          <a:xfrm>
            <a:off x="10393447" y="5157658"/>
            <a:ext cx="1599166" cy="824333"/>
          </a:xfrm>
        </p:spPr>
        <p:txBody>
          <a:bodyPr/>
          <a:lstStyle/>
          <a:p>
            <a:fld id="{5780D6DE-8B77-45E5-BEA0-97B4134EC223}" type="slidenum">
              <a:rPr lang="en-GB" smtClean="0"/>
              <a:t>50</a:t>
            </a:fld>
            <a:endParaRPr lang="en-GB" dirty="0"/>
          </a:p>
        </p:txBody>
      </p:sp>
    </p:spTree>
    <p:extLst>
      <p:ext uri="{BB962C8B-B14F-4D97-AF65-F5344CB8AC3E}">
        <p14:creationId xmlns:p14="http://schemas.microsoft.com/office/powerpoint/2010/main" val="3321257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5A95-CD83-EDD9-9691-F7472729D623}"/>
              </a:ext>
            </a:extLst>
          </p:cNvPr>
          <p:cNvSpPr>
            <a:spLocks noGrp="1"/>
          </p:cNvSpPr>
          <p:nvPr>
            <p:ph type="title"/>
          </p:nvPr>
        </p:nvSpPr>
        <p:spPr/>
        <p:txBody>
          <a:bodyPr/>
          <a:lstStyle/>
          <a:p>
            <a:pPr algn="ctr"/>
            <a:r>
              <a:rPr lang="en-GB" dirty="0"/>
              <a:t>What happens next?</a:t>
            </a:r>
          </a:p>
        </p:txBody>
      </p:sp>
      <p:sp>
        <p:nvSpPr>
          <p:cNvPr id="4" name="Content Placeholder 3">
            <a:extLst>
              <a:ext uri="{FF2B5EF4-FFF2-40B4-BE49-F238E27FC236}">
                <a16:creationId xmlns:a16="http://schemas.microsoft.com/office/drawing/2014/main" id="{37E5755A-5308-A947-89B5-9936BBDC47E3}"/>
              </a:ext>
            </a:extLst>
          </p:cNvPr>
          <p:cNvSpPr>
            <a:spLocks noGrp="1"/>
          </p:cNvSpPr>
          <p:nvPr>
            <p:ph idx="1"/>
          </p:nvPr>
        </p:nvSpPr>
        <p:spPr/>
        <p:txBody>
          <a:bodyPr/>
          <a:lstStyle/>
          <a:p>
            <a:r>
              <a:rPr lang="en-GB" dirty="0"/>
              <a:t>Marketing roll out - internationally</a:t>
            </a:r>
          </a:p>
          <a:p>
            <a:r>
              <a:rPr lang="en-GB" dirty="0"/>
              <a:t>Pharmacovigilance</a:t>
            </a:r>
          </a:p>
          <a:p>
            <a:r>
              <a:rPr lang="en-GB" dirty="0"/>
              <a:t>New formulations</a:t>
            </a:r>
          </a:p>
          <a:p>
            <a:r>
              <a:rPr lang="en-GB" dirty="0"/>
              <a:t>New populations</a:t>
            </a:r>
          </a:p>
          <a:p>
            <a:r>
              <a:rPr lang="en-GB" dirty="0"/>
              <a:t>Competition from the generic companies</a:t>
            </a:r>
          </a:p>
          <a:p>
            <a:r>
              <a:rPr lang="en-GB" dirty="0"/>
              <a:t>Sale of drug to competitors or generics companies</a:t>
            </a:r>
          </a:p>
          <a:p>
            <a:r>
              <a:rPr lang="en-GB" dirty="0"/>
              <a:t>Reinvest the money in further drugs</a:t>
            </a:r>
          </a:p>
          <a:p>
            <a:endParaRPr lang="en-GB" dirty="0"/>
          </a:p>
        </p:txBody>
      </p:sp>
      <p:sp>
        <p:nvSpPr>
          <p:cNvPr id="3" name="Slide Number Placeholder 2">
            <a:extLst>
              <a:ext uri="{FF2B5EF4-FFF2-40B4-BE49-F238E27FC236}">
                <a16:creationId xmlns:a16="http://schemas.microsoft.com/office/drawing/2014/main" id="{39F1FCE7-ACC2-66DC-3A3D-C271B17B9730}"/>
              </a:ext>
            </a:extLst>
          </p:cNvPr>
          <p:cNvSpPr>
            <a:spLocks noGrp="1"/>
          </p:cNvSpPr>
          <p:nvPr>
            <p:ph type="sldNum" sz="quarter" idx="4294967295"/>
          </p:nvPr>
        </p:nvSpPr>
        <p:spPr>
          <a:xfrm>
            <a:off x="8610600" y="6356350"/>
            <a:ext cx="2743200" cy="365125"/>
          </a:xfrm>
        </p:spPr>
        <p:txBody>
          <a:bodyPr/>
          <a:lstStyle/>
          <a:p>
            <a:endParaRPr lang="en-GB" dirty="0"/>
          </a:p>
        </p:txBody>
      </p:sp>
    </p:spTree>
    <p:extLst>
      <p:ext uri="{BB962C8B-B14F-4D97-AF65-F5344CB8AC3E}">
        <p14:creationId xmlns:p14="http://schemas.microsoft.com/office/powerpoint/2010/main" val="151177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FE3A-D945-2BFD-D614-A203AB9B7FB9}"/>
              </a:ext>
            </a:extLst>
          </p:cNvPr>
          <p:cNvSpPr>
            <a:spLocks noGrp="1"/>
          </p:cNvSpPr>
          <p:nvPr>
            <p:ph type="title"/>
          </p:nvPr>
        </p:nvSpPr>
        <p:spPr>
          <a:xfrm>
            <a:off x="1988770" y="326493"/>
            <a:ext cx="10515600" cy="713048"/>
          </a:xfrm>
        </p:spPr>
        <p:txBody>
          <a:bodyPr>
            <a:normAutofit/>
          </a:bodyPr>
          <a:lstStyle/>
          <a:p>
            <a:r>
              <a:rPr lang="en-GB" b="1" dirty="0">
                <a:solidFill>
                  <a:srgbClr val="7030A0"/>
                </a:solidFill>
              </a:rPr>
              <a:t>How much does it cost in all</a:t>
            </a:r>
            <a:r>
              <a:rPr lang="en-GB" dirty="0"/>
              <a:t>?</a:t>
            </a:r>
          </a:p>
        </p:txBody>
      </p:sp>
      <p:sp>
        <p:nvSpPr>
          <p:cNvPr id="6" name="Content Placeholder 5">
            <a:extLst>
              <a:ext uri="{FF2B5EF4-FFF2-40B4-BE49-F238E27FC236}">
                <a16:creationId xmlns:a16="http://schemas.microsoft.com/office/drawing/2014/main" id="{7C88F9BB-54E9-67E9-15D3-297CA2F23AAA}"/>
              </a:ext>
            </a:extLst>
          </p:cNvPr>
          <p:cNvSpPr>
            <a:spLocks noGrp="1"/>
          </p:cNvSpPr>
          <p:nvPr>
            <p:ph idx="1"/>
          </p:nvPr>
        </p:nvSpPr>
        <p:spPr>
          <a:xfrm>
            <a:off x="322729" y="1078174"/>
            <a:ext cx="11447930" cy="5239543"/>
          </a:xfrm>
        </p:spPr>
        <p:txBody>
          <a:bodyPr>
            <a:normAutofit fontScale="25000" lnSpcReduction="20000"/>
          </a:bodyPr>
          <a:lstStyle/>
          <a:p>
            <a:pPr>
              <a:lnSpc>
                <a:spcPct val="120000"/>
              </a:lnSpc>
            </a:pPr>
            <a:r>
              <a:rPr lang="en-GB" sz="8000" dirty="0"/>
              <a:t>The top 20 global pharmaceutical companies collectively spent $139bn on R&amp;D in 2022, down two per cent from 2021;</a:t>
            </a:r>
          </a:p>
          <a:p>
            <a:pPr>
              <a:lnSpc>
                <a:spcPct val="170000"/>
              </a:lnSpc>
            </a:pPr>
            <a:r>
              <a:rPr lang="en-GB" sz="8000" dirty="0"/>
              <a:t>With longer cycle times, the average cost of developing a new drug rose by $298m to $2.3bn in 2022;</a:t>
            </a:r>
          </a:p>
          <a:p>
            <a:pPr>
              <a:lnSpc>
                <a:spcPct val="120000"/>
              </a:lnSpc>
            </a:pPr>
            <a:r>
              <a:rPr lang="en-GB" sz="8000" dirty="0"/>
              <a:t>Average forecast peak sales per asset have decreased to $389 million in 2022, falling back from $500 million in 2021 and $422 million in 2020.</a:t>
            </a:r>
          </a:p>
          <a:p>
            <a:pPr>
              <a:lnSpc>
                <a:spcPct val="120000"/>
              </a:lnSpc>
            </a:pPr>
            <a:r>
              <a:rPr lang="en-GB" sz="8000" dirty="0"/>
              <a:t>The average projected return on investment (ROI) in research and development (R&amp;D) for global pharmaceutical companies has fallen to 1.2 per cent in 2022, down from the 2021 record of 6.8 per cent, according to research by Deloitte.</a:t>
            </a:r>
          </a:p>
          <a:p>
            <a:pPr>
              <a:lnSpc>
                <a:spcPct val="120000"/>
              </a:lnSpc>
            </a:pPr>
            <a:r>
              <a:rPr lang="en-GB" sz="8000" dirty="0">
                <a:ea typeface="Calibri" panose="020F0502020204030204" pitchFamily="34" charset="0"/>
                <a:cs typeface="Times New Roman" panose="02020603050405020304" pitchFamily="18" charset="0"/>
              </a:rPr>
              <a:t>T</a:t>
            </a:r>
            <a:r>
              <a:rPr lang="en-GB" sz="8000" dirty="0">
                <a:effectLst/>
                <a:ea typeface="Calibri" panose="020F0502020204030204" pitchFamily="34" charset="0"/>
                <a:cs typeface="Times New Roman" panose="02020603050405020304" pitchFamily="18" charset="0"/>
              </a:rPr>
              <a:t>he time it takes for a new drug to progress from </a:t>
            </a:r>
            <a:r>
              <a:rPr lang="en-GB" sz="8000" dirty="0">
                <a:solidFill>
                  <a:srgbClr val="FF0000"/>
                </a:solidFill>
                <a:effectLst/>
                <a:ea typeface="Calibri" panose="020F0502020204030204" pitchFamily="34" charset="0"/>
                <a:cs typeface="Times New Roman" panose="02020603050405020304" pitchFamily="18" charset="0"/>
              </a:rPr>
              <a:t>starting clinical trials</a:t>
            </a:r>
            <a:r>
              <a:rPr lang="en-GB" sz="8000" dirty="0">
                <a:effectLst/>
                <a:ea typeface="Calibri" panose="020F0502020204030204" pitchFamily="34" charset="0"/>
                <a:cs typeface="Times New Roman" panose="02020603050405020304" pitchFamily="18" charset="0"/>
              </a:rPr>
              <a:t> to approval - increased to 7.09 years in 2022 from 6.9 years in 2021,</a:t>
            </a:r>
          </a:p>
          <a:p>
            <a:pPr>
              <a:lnSpc>
                <a:spcPct val="120000"/>
              </a:lnSpc>
            </a:pPr>
            <a:r>
              <a:rPr lang="en-GB" sz="8000" dirty="0">
                <a:effectLst/>
                <a:ea typeface="Calibri" panose="020F0502020204030204" pitchFamily="34" charset="0"/>
                <a:cs typeface="Times New Roman" panose="02020603050405020304" pitchFamily="18" charset="0"/>
              </a:rPr>
              <a:t>As a result, the estimated </a:t>
            </a:r>
            <a:r>
              <a:rPr lang="en-GB" sz="8000" dirty="0">
                <a:solidFill>
                  <a:srgbClr val="FF0000"/>
                </a:solidFill>
                <a:effectLst/>
                <a:ea typeface="Calibri" panose="020F0502020204030204" pitchFamily="34" charset="0"/>
                <a:cs typeface="Times New Roman" panose="02020603050405020304" pitchFamily="18" charset="0"/>
              </a:rPr>
              <a:t>average cost </a:t>
            </a:r>
            <a:r>
              <a:rPr lang="en-GB" sz="8000" dirty="0">
                <a:effectLst/>
                <a:ea typeface="Calibri" panose="020F0502020204030204" pitchFamily="34" charset="0"/>
                <a:cs typeface="Times New Roman" panose="02020603050405020304" pitchFamily="18" charset="0"/>
              </a:rPr>
              <a:t>of developing a drug, </a:t>
            </a:r>
            <a:r>
              <a:rPr lang="en-GB" sz="8000" dirty="0">
                <a:solidFill>
                  <a:srgbClr val="FF0000"/>
                </a:solidFill>
                <a:effectLst/>
                <a:ea typeface="Calibri" panose="020F0502020204030204" pitchFamily="34" charset="0"/>
                <a:cs typeface="Times New Roman" panose="02020603050405020304" pitchFamily="18" charset="0"/>
              </a:rPr>
              <a:t>including the cost of failure</a:t>
            </a:r>
            <a:r>
              <a:rPr lang="en-GB" sz="8000" dirty="0">
                <a:effectLst/>
                <a:ea typeface="Calibri" panose="020F0502020204030204" pitchFamily="34" charset="0"/>
                <a:cs typeface="Times New Roman" panose="02020603050405020304" pitchFamily="18" charset="0"/>
              </a:rPr>
              <a:t>, increased from $1,986 million in 2021 to $2,284 million in 2022</a:t>
            </a:r>
          </a:p>
          <a:p>
            <a:pPr>
              <a:lnSpc>
                <a:spcPct val="170000"/>
              </a:lnSpc>
            </a:pPr>
            <a:endParaRPr lang="en-GB" sz="8000" dirty="0"/>
          </a:p>
          <a:p>
            <a:endParaRPr lang="en-GB" dirty="0"/>
          </a:p>
        </p:txBody>
      </p:sp>
      <p:sp>
        <p:nvSpPr>
          <p:cNvPr id="3" name="Slide Number Placeholder 2">
            <a:extLst>
              <a:ext uri="{FF2B5EF4-FFF2-40B4-BE49-F238E27FC236}">
                <a16:creationId xmlns:a16="http://schemas.microsoft.com/office/drawing/2014/main" id="{7A92941E-767F-04BD-DD6C-7255C6B3DA0A}"/>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52</a:t>
            </a:fld>
            <a:endParaRPr lang="en-GB"/>
          </a:p>
        </p:txBody>
      </p:sp>
    </p:spTree>
    <p:extLst>
      <p:ext uri="{BB962C8B-B14F-4D97-AF65-F5344CB8AC3E}">
        <p14:creationId xmlns:p14="http://schemas.microsoft.com/office/powerpoint/2010/main" val="3046319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4190-CA2D-9A25-16DB-0022E281805B}"/>
              </a:ext>
            </a:extLst>
          </p:cNvPr>
          <p:cNvSpPr>
            <a:spLocks noGrp="1"/>
          </p:cNvSpPr>
          <p:nvPr>
            <p:ph type="title"/>
          </p:nvPr>
        </p:nvSpPr>
        <p:spPr/>
        <p:txBody>
          <a:bodyPr/>
          <a:lstStyle/>
          <a:p>
            <a:r>
              <a:rPr lang="en-GB" dirty="0"/>
              <a:t>Only 1/3 of drugs make money based on original investment</a:t>
            </a:r>
          </a:p>
        </p:txBody>
      </p:sp>
      <p:sp>
        <p:nvSpPr>
          <p:cNvPr id="10" name="Arrow: Right 9">
            <a:extLst>
              <a:ext uri="{FF2B5EF4-FFF2-40B4-BE49-F238E27FC236}">
                <a16:creationId xmlns:a16="http://schemas.microsoft.com/office/drawing/2014/main" id="{31B3DC65-9F4B-4ABF-A457-4665A1DE4A83}"/>
              </a:ext>
            </a:extLst>
          </p:cNvPr>
          <p:cNvSpPr/>
          <p:nvPr/>
        </p:nvSpPr>
        <p:spPr>
          <a:xfrm>
            <a:off x="6096000" y="3971503"/>
            <a:ext cx="397062" cy="3959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5C62F99B-A1FC-5165-B3AF-D5A003D925DC}"/>
              </a:ext>
            </a:extLst>
          </p:cNvPr>
          <p:cNvSpPr/>
          <p:nvPr/>
        </p:nvSpPr>
        <p:spPr>
          <a:xfrm>
            <a:off x="8257645" y="403132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2096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52AE-1B6B-AA3F-7A7B-7ED104D5D8BB}"/>
              </a:ext>
            </a:extLst>
          </p:cNvPr>
          <p:cNvSpPr>
            <a:spLocks noGrp="1"/>
          </p:cNvSpPr>
          <p:nvPr>
            <p:ph type="title"/>
          </p:nvPr>
        </p:nvSpPr>
        <p:spPr>
          <a:xfrm>
            <a:off x="218004" y="73744"/>
            <a:ext cx="11135798" cy="1658198"/>
          </a:xfrm>
        </p:spPr>
        <p:txBody>
          <a:bodyPr>
            <a:normAutofit/>
          </a:bodyPr>
          <a:lstStyle/>
          <a:p>
            <a:r>
              <a:rPr lang="en-GB" sz="4000" b="1" dirty="0">
                <a:solidFill>
                  <a:srgbClr val="7030A0"/>
                </a:solidFill>
              </a:rPr>
              <a:t>Number of new drugs(including biologicals) approved</a:t>
            </a:r>
          </a:p>
        </p:txBody>
      </p:sp>
      <p:pic>
        <p:nvPicPr>
          <p:cNvPr id="6" name="Content Placeholder 5">
            <a:extLst>
              <a:ext uri="{FF2B5EF4-FFF2-40B4-BE49-F238E27FC236}">
                <a16:creationId xmlns:a16="http://schemas.microsoft.com/office/drawing/2014/main" id="{74BBA588-1229-411B-F94E-EE2545CF2D8D}"/>
              </a:ext>
            </a:extLst>
          </p:cNvPr>
          <p:cNvPicPr>
            <a:picLocks noGrp="1" noChangeAspect="1"/>
          </p:cNvPicPr>
          <p:nvPr>
            <p:ph idx="1"/>
          </p:nvPr>
        </p:nvPicPr>
        <p:blipFill>
          <a:blip r:embed="rId2"/>
          <a:stretch>
            <a:fillRect/>
          </a:stretch>
        </p:blipFill>
        <p:spPr>
          <a:xfrm>
            <a:off x="838198" y="1450849"/>
            <a:ext cx="10085505" cy="5177465"/>
          </a:xfrm>
        </p:spPr>
      </p:pic>
      <p:sp>
        <p:nvSpPr>
          <p:cNvPr id="4" name="Slide Number Placeholder 3">
            <a:extLst>
              <a:ext uri="{FF2B5EF4-FFF2-40B4-BE49-F238E27FC236}">
                <a16:creationId xmlns:a16="http://schemas.microsoft.com/office/drawing/2014/main" id="{2253ED64-3B35-7612-5B79-AC930411B676}"/>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54</a:t>
            </a:fld>
            <a:endParaRPr lang="en-GB"/>
          </a:p>
        </p:txBody>
      </p:sp>
      <p:sp>
        <p:nvSpPr>
          <p:cNvPr id="7" name="TextBox 6">
            <a:extLst>
              <a:ext uri="{FF2B5EF4-FFF2-40B4-BE49-F238E27FC236}">
                <a16:creationId xmlns:a16="http://schemas.microsoft.com/office/drawing/2014/main" id="{F651E280-A39D-2A51-1E2A-C150A612682F}"/>
              </a:ext>
            </a:extLst>
          </p:cNvPr>
          <p:cNvSpPr txBox="1"/>
          <p:nvPr/>
        </p:nvSpPr>
        <p:spPr>
          <a:xfrm>
            <a:off x="838200" y="6352143"/>
            <a:ext cx="1811330" cy="369332"/>
          </a:xfrm>
          <a:prstGeom prst="rect">
            <a:avLst/>
          </a:prstGeom>
          <a:noFill/>
        </p:spPr>
        <p:txBody>
          <a:bodyPr wrap="none" rtlCol="0">
            <a:spAutoFit/>
          </a:bodyPr>
          <a:lstStyle/>
          <a:p>
            <a:r>
              <a:rPr lang="en-GB" dirty="0"/>
              <a:t>Source FDA CDER</a:t>
            </a:r>
          </a:p>
        </p:txBody>
      </p:sp>
    </p:spTree>
    <p:extLst>
      <p:ext uri="{BB962C8B-B14F-4D97-AF65-F5344CB8AC3E}">
        <p14:creationId xmlns:p14="http://schemas.microsoft.com/office/powerpoint/2010/main" val="67177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424-527E-58A5-63B7-525C5CD3A289}"/>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4C636FBB-9CBB-07B4-D900-C9A2985771DE}"/>
              </a:ext>
            </a:extLst>
          </p:cNvPr>
          <p:cNvSpPr>
            <a:spLocks noGrp="1"/>
          </p:cNvSpPr>
          <p:nvPr>
            <p:ph idx="1"/>
          </p:nvPr>
        </p:nvSpPr>
        <p:spPr>
          <a:xfrm>
            <a:off x="1129280" y="1407787"/>
            <a:ext cx="10515600" cy="4351338"/>
          </a:xfrm>
        </p:spPr>
        <p:txBody>
          <a:bodyPr>
            <a:normAutofit lnSpcReduction="10000"/>
          </a:bodyPr>
          <a:lstStyle/>
          <a:p>
            <a:r>
              <a:rPr lang="en-GB" dirty="0"/>
              <a:t>Drug development is a process that is</a:t>
            </a:r>
          </a:p>
          <a:p>
            <a:pPr lvl="1"/>
            <a:r>
              <a:rPr lang="en-GB" dirty="0"/>
              <a:t>Slow</a:t>
            </a:r>
          </a:p>
          <a:p>
            <a:pPr lvl="1"/>
            <a:endParaRPr lang="en-GB" dirty="0"/>
          </a:p>
          <a:p>
            <a:pPr lvl="1"/>
            <a:endParaRPr lang="en-GB" dirty="0"/>
          </a:p>
          <a:p>
            <a:pPr lvl="1"/>
            <a:endParaRPr lang="en-GB" dirty="0"/>
          </a:p>
          <a:p>
            <a:pPr marL="457200" lvl="1" indent="0">
              <a:buNone/>
            </a:pPr>
            <a:endParaRPr lang="en-GB" dirty="0"/>
          </a:p>
          <a:p>
            <a:pPr lvl="1"/>
            <a:endParaRPr lang="en-GB" dirty="0"/>
          </a:p>
          <a:p>
            <a:pPr lvl="1"/>
            <a:endParaRPr lang="en-GB" dirty="0"/>
          </a:p>
          <a:p>
            <a:pPr lvl="1"/>
            <a:endParaRPr lang="en-GB" dirty="0"/>
          </a:p>
          <a:p>
            <a:pPr lvl="1"/>
            <a:r>
              <a:rPr lang="en-GB" dirty="0"/>
              <a:t>                                 Risky</a:t>
            </a:r>
          </a:p>
          <a:p>
            <a:pPr lvl="1"/>
            <a:r>
              <a:rPr lang="en-GB" dirty="0"/>
              <a:t>Essential</a:t>
            </a:r>
          </a:p>
        </p:txBody>
      </p:sp>
      <p:sp>
        <p:nvSpPr>
          <p:cNvPr id="4" name="Slide Number Placeholder 3">
            <a:extLst>
              <a:ext uri="{FF2B5EF4-FFF2-40B4-BE49-F238E27FC236}">
                <a16:creationId xmlns:a16="http://schemas.microsoft.com/office/drawing/2014/main" id="{A7111077-1FD2-3426-A927-236725546F0A}"/>
              </a:ext>
            </a:extLst>
          </p:cNvPr>
          <p:cNvSpPr>
            <a:spLocks noGrp="1"/>
          </p:cNvSpPr>
          <p:nvPr>
            <p:ph type="sldNum" sz="quarter" idx="4294967295"/>
          </p:nvPr>
        </p:nvSpPr>
        <p:spPr>
          <a:xfrm>
            <a:off x="8610600" y="6356350"/>
            <a:ext cx="2743200" cy="365125"/>
          </a:xfrm>
        </p:spPr>
        <p:txBody>
          <a:bodyPr/>
          <a:lstStyle/>
          <a:p>
            <a:endParaRPr lang="en-GB" dirty="0"/>
          </a:p>
        </p:txBody>
      </p:sp>
      <p:pic>
        <p:nvPicPr>
          <p:cNvPr id="1026" name="Picture 2" descr="Snail's Pace | Treadmills and Chocolate">
            <a:extLst>
              <a:ext uri="{FF2B5EF4-FFF2-40B4-BE49-F238E27FC236}">
                <a16:creationId xmlns:a16="http://schemas.microsoft.com/office/drawing/2014/main" id="{458EB85E-9D70-9E4B-13B7-CD71729DD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975" y="2187295"/>
            <a:ext cx="4170967" cy="1810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F900B2-ADB8-EE9D-D2E6-BE1A2FA56D10}"/>
              </a:ext>
            </a:extLst>
          </p:cNvPr>
          <p:cNvPicPr>
            <a:picLocks noChangeAspect="1"/>
          </p:cNvPicPr>
          <p:nvPr/>
        </p:nvPicPr>
        <p:blipFill>
          <a:blip r:embed="rId3"/>
          <a:stretch>
            <a:fillRect/>
          </a:stretch>
        </p:blipFill>
        <p:spPr>
          <a:xfrm>
            <a:off x="8313476" y="2813607"/>
            <a:ext cx="2977098" cy="2129316"/>
          </a:xfrm>
          <a:prstGeom prst="rect">
            <a:avLst/>
          </a:prstGeom>
        </p:spPr>
      </p:pic>
      <p:pic>
        <p:nvPicPr>
          <p:cNvPr id="1028" name="Picture 4" descr="Risky business cartoon Stock Vector by ©Aleutie 105635504">
            <a:extLst>
              <a:ext uri="{FF2B5EF4-FFF2-40B4-BE49-F238E27FC236}">
                <a16:creationId xmlns:a16="http://schemas.microsoft.com/office/drawing/2014/main" id="{E208DEA1-E778-2CEF-6A25-DDD0B6ED6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512" y="4294408"/>
            <a:ext cx="2578860" cy="2061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250E2E-66B5-EA19-6E31-CEF30A5BB87A}"/>
              </a:ext>
            </a:extLst>
          </p:cNvPr>
          <p:cNvSpPr txBox="1"/>
          <p:nvPr/>
        </p:nvSpPr>
        <p:spPr>
          <a:xfrm flipH="1">
            <a:off x="8986577" y="2306312"/>
            <a:ext cx="1034501" cy="369332"/>
          </a:xfrm>
          <a:prstGeom prst="rect">
            <a:avLst/>
          </a:prstGeom>
          <a:noFill/>
        </p:spPr>
        <p:txBody>
          <a:bodyPr wrap="square" rtlCol="0">
            <a:spAutoFit/>
          </a:bodyPr>
          <a:lstStyle/>
          <a:p>
            <a:r>
              <a:rPr lang="en-GB" dirty="0"/>
              <a:t>Costly</a:t>
            </a:r>
          </a:p>
        </p:txBody>
      </p:sp>
    </p:spTree>
    <p:extLst>
      <p:ext uri="{BB962C8B-B14F-4D97-AF65-F5344CB8AC3E}">
        <p14:creationId xmlns:p14="http://schemas.microsoft.com/office/powerpoint/2010/main" val="2218449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9AC4-A974-9235-AEA2-652E893E62EE}"/>
              </a:ext>
            </a:extLst>
          </p:cNvPr>
          <p:cNvSpPr>
            <a:spLocks noGrp="1"/>
          </p:cNvSpPr>
          <p:nvPr>
            <p:ph type="title"/>
          </p:nvPr>
        </p:nvSpPr>
        <p:spPr>
          <a:xfrm>
            <a:off x="810072" y="365125"/>
            <a:ext cx="10543728" cy="843847"/>
          </a:xfrm>
        </p:spPr>
        <p:txBody>
          <a:bodyPr/>
          <a:lstStyle/>
          <a:p>
            <a:r>
              <a:rPr lang="en-GB" dirty="0"/>
              <a:t>The complete process</a:t>
            </a:r>
          </a:p>
        </p:txBody>
      </p:sp>
      <p:pic>
        <p:nvPicPr>
          <p:cNvPr id="5" name="Picture 4">
            <a:extLst>
              <a:ext uri="{FF2B5EF4-FFF2-40B4-BE49-F238E27FC236}">
                <a16:creationId xmlns:a16="http://schemas.microsoft.com/office/drawing/2014/main" id="{264C38C6-1867-D7E9-EC5A-C5C33B1CFD9D}"/>
              </a:ext>
            </a:extLst>
          </p:cNvPr>
          <p:cNvPicPr>
            <a:picLocks noChangeAspect="1"/>
          </p:cNvPicPr>
          <p:nvPr/>
        </p:nvPicPr>
        <p:blipFill>
          <a:blip r:embed="rId2"/>
          <a:stretch>
            <a:fillRect/>
          </a:stretch>
        </p:blipFill>
        <p:spPr>
          <a:xfrm>
            <a:off x="1374668" y="1064818"/>
            <a:ext cx="8803581" cy="5516911"/>
          </a:xfrm>
          <a:prstGeom prst="rect">
            <a:avLst/>
          </a:prstGeom>
        </p:spPr>
      </p:pic>
    </p:spTree>
    <p:extLst>
      <p:ext uri="{BB962C8B-B14F-4D97-AF65-F5344CB8AC3E}">
        <p14:creationId xmlns:p14="http://schemas.microsoft.com/office/powerpoint/2010/main" val="1381189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1A5E-C066-0FC7-28F9-0EBC6FB851FF}"/>
              </a:ext>
            </a:extLst>
          </p:cNvPr>
          <p:cNvSpPr>
            <a:spLocks noGrp="1"/>
          </p:cNvSpPr>
          <p:nvPr>
            <p:ph type="title"/>
          </p:nvPr>
        </p:nvSpPr>
        <p:spPr/>
        <p:txBody>
          <a:bodyPr/>
          <a:lstStyle/>
          <a:p>
            <a:r>
              <a:rPr lang="en-GB" dirty="0"/>
              <a:t>Thank you for your attention</a:t>
            </a:r>
          </a:p>
        </p:txBody>
      </p:sp>
      <p:sp>
        <p:nvSpPr>
          <p:cNvPr id="4" name="Slide Number Placeholder 3">
            <a:extLst>
              <a:ext uri="{FF2B5EF4-FFF2-40B4-BE49-F238E27FC236}">
                <a16:creationId xmlns:a16="http://schemas.microsoft.com/office/drawing/2014/main" id="{28D69D29-8A46-DD10-C11F-121EC4783B49}"/>
              </a:ext>
            </a:extLst>
          </p:cNvPr>
          <p:cNvSpPr>
            <a:spLocks noGrp="1"/>
          </p:cNvSpPr>
          <p:nvPr>
            <p:ph type="sldNum" sz="quarter" idx="4294967295"/>
          </p:nvPr>
        </p:nvSpPr>
        <p:spPr>
          <a:xfrm>
            <a:off x="8610600" y="6356350"/>
            <a:ext cx="2743200" cy="365125"/>
          </a:xfrm>
        </p:spPr>
        <p:txBody>
          <a:bodyPr/>
          <a:lstStyle/>
          <a:p>
            <a:endParaRPr lang="en-GB" dirty="0"/>
          </a:p>
        </p:txBody>
      </p:sp>
      <p:sp>
        <p:nvSpPr>
          <p:cNvPr id="3" name="Content Placeholder 2">
            <a:extLst>
              <a:ext uri="{FF2B5EF4-FFF2-40B4-BE49-F238E27FC236}">
                <a16:creationId xmlns:a16="http://schemas.microsoft.com/office/drawing/2014/main" id="{41461056-A773-EB3E-B51C-D05F62B6782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6787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03AB-99EE-B269-301F-09CDF54F3AF5}"/>
              </a:ext>
            </a:extLst>
          </p:cNvPr>
          <p:cNvSpPr>
            <a:spLocks noGrp="1"/>
          </p:cNvSpPr>
          <p:nvPr>
            <p:ph type="title"/>
          </p:nvPr>
        </p:nvSpPr>
        <p:spPr>
          <a:xfrm>
            <a:off x="879498" y="365125"/>
            <a:ext cx="10474301" cy="577196"/>
          </a:xfrm>
        </p:spPr>
        <p:txBody>
          <a:bodyPr>
            <a:normAutofit/>
          </a:bodyPr>
          <a:lstStyle/>
          <a:p>
            <a:r>
              <a:rPr lang="en-GB" sz="3200" dirty="0"/>
              <a:t>For what diseases are drugs being developed?</a:t>
            </a:r>
          </a:p>
        </p:txBody>
      </p:sp>
      <p:pic>
        <p:nvPicPr>
          <p:cNvPr id="6" name="Content Placeholder 5">
            <a:extLst>
              <a:ext uri="{FF2B5EF4-FFF2-40B4-BE49-F238E27FC236}">
                <a16:creationId xmlns:a16="http://schemas.microsoft.com/office/drawing/2014/main" id="{3415D585-4E5F-4548-1F00-3CA10D1BFF07}"/>
              </a:ext>
            </a:extLst>
          </p:cNvPr>
          <p:cNvPicPr>
            <a:picLocks noGrp="1" noChangeAspect="1"/>
          </p:cNvPicPr>
          <p:nvPr>
            <p:ph idx="1"/>
          </p:nvPr>
        </p:nvPicPr>
        <p:blipFill>
          <a:blip r:embed="rId2"/>
          <a:stretch>
            <a:fillRect/>
          </a:stretch>
        </p:blipFill>
        <p:spPr>
          <a:xfrm>
            <a:off x="349008" y="1061416"/>
            <a:ext cx="11004791" cy="5851815"/>
          </a:xfrm>
        </p:spPr>
      </p:pic>
      <p:sp>
        <p:nvSpPr>
          <p:cNvPr id="4" name="Slide Number Placeholder 3">
            <a:extLst>
              <a:ext uri="{FF2B5EF4-FFF2-40B4-BE49-F238E27FC236}">
                <a16:creationId xmlns:a16="http://schemas.microsoft.com/office/drawing/2014/main" id="{9D655618-CD4C-0ECF-5185-76CBC1007E55}"/>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6</a:t>
            </a:fld>
            <a:endParaRPr lang="en-GB"/>
          </a:p>
        </p:txBody>
      </p:sp>
    </p:spTree>
    <p:extLst>
      <p:ext uri="{BB962C8B-B14F-4D97-AF65-F5344CB8AC3E}">
        <p14:creationId xmlns:p14="http://schemas.microsoft.com/office/powerpoint/2010/main" val="418319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B054-0C65-77FC-97B3-10235393466F}"/>
              </a:ext>
            </a:extLst>
          </p:cNvPr>
          <p:cNvSpPr>
            <a:spLocks noGrp="1"/>
          </p:cNvSpPr>
          <p:nvPr>
            <p:ph type="title"/>
          </p:nvPr>
        </p:nvSpPr>
        <p:spPr/>
        <p:txBody>
          <a:bodyPr/>
          <a:lstStyle/>
          <a:p>
            <a:pPr algn="ctr"/>
            <a:r>
              <a:rPr lang="en-GB" dirty="0"/>
              <a:t>Rare diseases</a:t>
            </a:r>
          </a:p>
        </p:txBody>
      </p:sp>
      <p:sp>
        <p:nvSpPr>
          <p:cNvPr id="3" name="Content Placeholder 2">
            <a:extLst>
              <a:ext uri="{FF2B5EF4-FFF2-40B4-BE49-F238E27FC236}">
                <a16:creationId xmlns:a16="http://schemas.microsoft.com/office/drawing/2014/main" id="{1E66ECB0-D15C-F0AF-F4D0-B8DC549FB4A4}"/>
              </a:ext>
            </a:extLst>
          </p:cNvPr>
          <p:cNvSpPr>
            <a:spLocks noGrp="1"/>
          </p:cNvSpPr>
          <p:nvPr>
            <p:ph idx="1"/>
          </p:nvPr>
        </p:nvSpPr>
        <p:spPr/>
        <p:txBody>
          <a:bodyPr/>
          <a:lstStyle/>
          <a:p>
            <a:r>
              <a:rPr lang="en-GB" dirty="0"/>
              <a:t>Never a primary target for Pharmaceutical Companies</a:t>
            </a:r>
          </a:p>
          <a:p>
            <a:r>
              <a:rPr lang="en-GB" dirty="0"/>
              <a:t>Not economically worth while without governmental assistance</a:t>
            </a:r>
          </a:p>
          <a:p>
            <a:r>
              <a:rPr lang="en-GB" dirty="0"/>
              <a:t>Orphan Drugs </a:t>
            </a:r>
          </a:p>
          <a:p>
            <a:pPr lvl="1" fontAlgn="ctr">
              <a:spcBef>
                <a:spcPts val="750"/>
              </a:spcBef>
              <a:spcAft>
                <a:spcPts val="600"/>
              </a:spcAft>
            </a:pPr>
            <a:r>
              <a:rPr lang="en-GB" b="0" i="0" dirty="0">
                <a:solidFill>
                  <a:srgbClr val="001D35"/>
                </a:solidFill>
                <a:effectLst/>
                <a:latin typeface="Google Sans"/>
              </a:rPr>
              <a:t>In the European Union, orphan drugs are intended to treat conditions that affect fewer than 5 in 10,000 people. </a:t>
            </a:r>
          </a:p>
          <a:p>
            <a:pPr lvl="1">
              <a:spcBef>
                <a:spcPts val="750"/>
              </a:spcBef>
              <a:spcAft>
                <a:spcPts val="1500"/>
              </a:spcAft>
            </a:pPr>
            <a:r>
              <a:rPr lang="en-GB" b="0" i="0" dirty="0">
                <a:solidFill>
                  <a:srgbClr val="001D35"/>
                </a:solidFill>
                <a:effectLst/>
                <a:latin typeface="Google Sans"/>
              </a:rPr>
              <a:t>In the United States, orphan drugs are intended to treat conditions that affect fewer than 200,000 people. </a:t>
            </a:r>
          </a:p>
          <a:p>
            <a:pPr lvl="1"/>
            <a:endParaRPr lang="en-GB" dirty="0"/>
          </a:p>
        </p:txBody>
      </p:sp>
    </p:spTree>
    <p:extLst>
      <p:ext uri="{BB962C8B-B14F-4D97-AF65-F5344CB8AC3E}">
        <p14:creationId xmlns:p14="http://schemas.microsoft.com/office/powerpoint/2010/main" val="355864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9A23-E8DC-7BAD-01B7-02FACC42CD31}"/>
              </a:ext>
            </a:extLst>
          </p:cNvPr>
          <p:cNvSpPr>
            <a:spLocks noGrp="1"/>
          </p:cNvSpPr>
          <p:nvPr>
            <p:ph type="title"/>
          </p:nvPr>
        </p:nvSpPr>
        <p:spPr/>
        <p:txBody>
          <a:bodyPr/>
          <a:lstStyle/>
          <a:p>
            <a:r>
              <a:rPr lang="en-GB" dirty="0"/>
              <a:t>Let’s start with the money</a:t>
            </a:r>
          </a:p>
        </p:txBody>
      </p:sp>
      <p:sp>
        <p:nvSpPr>
          <p:cNvPr id="3" name="Content Placeholder 2">
            <a:extLst>
              <a:ext uri="{FF2B5EF4-FFF2-40B4-BE49-F238E27FC236}">
                <a16:creationId xmlns:a16="http://schemas.microsoft.com/office/drawing/2014/main" id="{51292323-CA57-6E5C-006F-64D182E9193C}"/>
              </a:ext>
            </a:extLst>
          </p:cNvPr>
          <p:cNvSpPr>
            <a:spLocks noGrp="1"/>
          </p:cNvSpPr>
          <p:nvPr>
            <p:ph idx="1"/>
          </p:nvPr>
        </p:nvSpPr>
        <p:spPr/>
        <p:txBody>
          <a:bodyPr>
            <a:normAutofit lnSpcReduction="10000"/>
          </a:bodyPr>
          <a:lstStyle/>
          <a:p>
            <a:r>
              <a:rPr lang="en-GB" dirty="0"/>
              <a:t>In 2001, researchers from the Tufts </a:t>
            </a:r>
            <a:r>
              <a:rPr lang="en-GB" dirty="0" err="1"/>
              <a:t>Center</a:t>
            </a:r>
            <a:r>
              <a:rPr lang="en-GB" dirty="0"/>
              <a:t> for Drug Research estimated that the average cost of developing a drug was $802 million (if you took failures into account)</a:t>
            </a:r>
          </a:p>
          <a:p>
            <a:r>
              <a:rPr lang="en-GB" dirty="0"/>
              <a:t>By 2014  this had risen to $2.0 billion </a:t>
            </a:r>
          </a:p>
          <a:p>
            <a:r>
              <a:rPr lang="en-GB" dirty="0"/>
              <a:t>By 2024 this figure had stabilised  to around $2.3  billion</a:t>
            </a:r>
          </a:p>
          <a:p>
            <a:r>
              <a:rPr lang="en-GB" dirty="0"/>
              <a:t>But even without failures the costs run from $172 million  to over $4 billion for some drugs</a:t>
            </a:r>
          </a:p>
          <a:p>
            <a:r>
              <a:rPr lang="en-GB" dirty="0"/>
              <a:t>As a consequence, nearly all drugs are developed by big companies</a:t>
            </a:r>
          </a:p>
          <a:p>
            <a:r>
              <a:rPr lang="en-GB" dirty="0"/>
              <a:t>And why does it cost so much?? </a:t>
            </a:r>
          </a:p>
          <a:p>
            <a:pPr lvl="1"/>
            <a:r>
              <a:rPr lang="en-GB" dirty="0"/>
              <a:t>-I’ll come to that later</a:t>
            </a:r>
          </a:p>
          <a:p>
            <a:endParaRPr lang="en-GB" dirty="0"/>
          </a:p>
        </p:txBody>
      </p:sp>
      <p:sp>
        <p:nvSpPr>
          <p:cNvPr id="4" name="Slide Number Placeholder 3">
            <a:extLst>
              <a:ext uri="{FF2B5EF4-FFF2-40B4-BE49-F238E27FC236}">
                <a16:creationId xmlns:a16="http://schemas.microsoft.com/office/drawing/2014/main" id="{BDD1CB13-A7C1-611E-8803-FE1C3E31AD98}"/>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8</a:t>
            </a:fld>
            <a:endParaRPr lang="en-GB"/>
          </a:p>
        </p:txBody>
      </p:sp>
    </p:spTree>
    <p:extLst>
      <p:ext uri="{BB962C8B-B14F-4D97-AF65-F5344CB8AC3E}">
        <p14:creationId xmlns:p14="http://schemas.microsoft.com/office/powerpoint/2010/main" val="34245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2C9F-302A-A403-010F-D8F48BC0FB68}"/>
              </a:ext>
            </a:extLst>
          </p:cNvPr>
          <p:cNvSpPr>
            <a:spLocks noGrp="1"/>
          </p:cNvSpPr>
          <p:nvPr>
            <p:ph type="title"/>
          </p:nvPr>
        </p:nvSpPr>
        <p:spPr/>
        <p:txBody>
          <a:bodyPr/>
          <a:lstStyle/>
          <a:p>
            <a:r>
              <a:rPr lang="en-GB" sz="4400" dirty="0"/>
              <a:t>Where do the “white” powders come from</a:t>
            </a:r>
            <a:r>
              <a:rPr lang="en-GB" dirty="0"/>
              <a:t>?</a:t>
            </a:r>
          </a:p>
        </p:txBody>
      </p:sp>
      <p:sp>
        <p:nvSpPr>
          <p:cNvPr id="3" name="Content Placeholder 2">
            <a:extLst>
              <a:ext uri="{FF2B5EF4-FFF2-40B4-BE49-F238E27FC236}">
                <a16:creationId xmlns:a16="http://schemas.microsoft.com/office/drawing/2014/main" id="{48C172C6-9F75-4581-B657-6DE88389DD4A}"/>
              </a:ext>
            </a:extLst>
          </p:cNvPr>
          <p:cNvSpPr>
            <a:spLocks noGrp="1"/>
          </p:cNvSpPr>
          <p:nvPr>
            <p:ph idx="1"/>
          </p:nvPr>
        </p:nvSpPr>
        <p:spPr>
          <a:xfrm>
            <a:off x="838200" y="1825625"/>
            <a:ext cx="10515600" cy="3535132"/>
          </a:xfrm>
        </p:spPr>
        <p:txBody>
          <a:bodyPr>
            <a:normAutofit fontScale="92500" lnSpcReduction="10000"/>
          </a:bodyPr>
          <a:lstStyle/>
          <a:p>
            <a:r>
              <a:rPr lang="en-GB" dirty="0"/>
              <a:t>As of February 2021, there were about 177 million chemical compounds registered in public databases. </a:t>
            </a:r>
          </a:p>
          <a:p>
            <a:r>
              <a:rPr lang="en-GB" b="0" i="0" dirty="0">
                <a:solidFill>
                  <a:srgbClr val="001D35"/>
                </a:solidFill>
                <a:effectLst/>
                <a:latin typeface="Google Sans"/>
              </a:rPr>
              <a:t>Scientists estimate that only 1% of all possible chemical compounds have been synthesised or discovered.</a:t>
            </a:r>
          </a:p>
          <a:p>
            <a:r>
              <a:rPr lang="en-GB" dirty="0"/>
              <a:t>And they are made/discovered by research chemists  - mainly in industry but also in academia</a:t>
            </a:r>
          </a:p>
          <a:p>
            <a:pPr lvl="1"/>
            <a:r>
              <a:rPr lang="en-GB" sz="1900" b="0" i="0" dirty="0">
                <a:solidFill>
                  <a:srgbClr val="000000"/>
                </a:solidFill>
                <a:effectLst/>
              </a:rPr>
              <a:t>By taking a known compound and changing it a bit – by adding, deleting or swapping some atoms. </a:t>
            </a:r>
          </a:p>
          <a:p>
            <a:pPr lvl="2"/>
            <a:r>
              <a:rPr lang="en-GB" sz="1900" b="0" i="0" dirty="0">
                <a:solidFill>
                  <a:srgbClr val="000000"/>
                </a:solidFill>
                <a:effectLst/>
              </a:rPr>
              <a:t>Tiny changes can make a huge difference</a:t>
            </a:r>
          </a:p>
          <a:p>
            <a:pPr lvl="1"/>
            <a:r>
              <a:rPr lang="en-GB" sz="1900" b="0" i="0" dirty="0">
                <a:solidFill>
                  <a:srgbClr val="000000"/>
                </a:solidFill>
                <a:effectLst/>
              </a:rPr>
              <a:t>Or by taking a  known chemical reaction and using new starting materials.</a:t>
            </a:r>
          </a:p>
          <a:p>
            <a:pPr lvl="1"/>
            <a:r>
              <a:rPr lang="en-GB" sz="1900" dirty="0">
                <a:solidFill>
                  <a:srgbClr val="000000"/>
                </a:solidFill>
              </a:rPr>
              <a:t>Or by analysing plants, fungi or bacteria and even soils.</a:t>
            </a:r>
            <a:endParaRPr lang="en-GB" sz="1900" b="0" i="0" dirty="0">
              <a:solidFill>
                <a:srgbClr val="000000"/>
              </a:solidFill>
              <a:effectLst/>
            </a:endParaRPr>
          </a:p>
        </p:txBody>
      </p:sp>
      <p:sp>
        <p:nvSpPr>
          <p:cNvPr id="5" name="Slide Number Placeholder 4">
            <a:extLst>
              <a:ext uri="{FF2B5EF4-FFF2-40B4-BE49-F238E27FC236}">
                <a16:creationId xmlns:a16="http://schemas.microsoft.com/office/drawing/2014/main" id="{02C6907F-0AFB-EC72-D27A-787D5DCC445F}"/>
              </a:ext>
            </a:extLst>
          </p:cNvPr>
          <p:cNvSpPr>
            <a:spLocks noGrp="1"/>
          </p:cNvSpPr>
          <p:nvPr>
            <p:ph type="sldNum" sz="quarter" idx="4294967295"/>
          </p:nvPr>
        </p:nvSpPr>
        <p:spPr>
          <a:xfrm>
            <a:off x="8610600" y="6356350"/>
            <a:ext cx="2743200" cy="365125"/>
          </a:xfrm>
        </p:spPr>
        <p:txBody>
          <a:bodyPr/>
          <a:lstStyle/>
          <a:p>
            <a:fld id="{5780D6DE-8B77-45E5-BEA0-97B4134EC223}" type="slidenum">
              <a:rPr lang="en-GB" smtClean="0"/>
              <a:t>9</a:t>
            </a:fld>
            <a:endParaRPr lang="en-GB"/>
          </a:p>
        </p:txBody>
      </p:sp>
      <p:sp>
        <p:nvSpPr>
          <p:cNvPr id="4" name="TextBox 3">
            <a:extLst>
              <a:ext uri="{FF2B5EF4-FFF2-40B4-BE49-F238E27FC236}">
                <a16:creationId xmlns:a16="http://schemas.microsoft.com/office/drawing/2014/main" id="{043C7B02-11C5-70A8-7368-B013F974FFCA}"/>
              </a:ext>
            </a:extLst>
          </p:cNvPr>
          <p:cNvSpPr txBox="1"/>
          <p:nvPr/>
        </p:nvSpPr>
        <p:spPr>
          <a:xfrm>
            <a:off x="1779939" y="5660903"/>
            <a:ext cx="7907549" cy="646331"/>
          </a:xfrm>
          <a:prstGeom prst="rect">
            <a:avLst/>
          </a:prstGeom>
          <a:noFill/>
        </p:spPr>
        <p:txBody>
          <a:bodyPr wrap="none" rtlCol="0">
            <a:spAutoFit/>
          </a:bodyPr>
          <a:lstStyle/>
          <a:p>
            <a:r>
              <a:rPr lang="en-GB" dirty="0">
                <a:solidFill>
                  <a:srgbClr val="FF0000"/>
                </a:solidFill>
              </a:rPr>
              <a:t>This can lead to huge so-called libraries of compounds to be tested against targets </a:t>
            </a:r>
          </a:p>
          <a:p>
            <a:r>
              <a:rPr lang="en-GB" dirty="0">
                <a:solidFill>
                  <a:srgbClr val="FF0000"/>
                </a:solidFill>
              </a:rPr>
              <a:t>There may be millions of compounds in  a library</a:t>
            </a:r>
          </a:p>
        </p:txBody>
      </p:sp>
    </p:spTree>
    <p:extLst>
      <p:ext uri="{BB962C8B-B14F-4D97-AF65-F5344CB8AC3E}">
        <p14:creationId xmlns:p14="http://schemas.microsoft.com/office/powerpoint/2010/main" val="3514275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1190</TotalTime>
  <Words>3779</Words>
  <Application>Microsoft Office PowerPoint</Application>
  <PresentationFormat>Widescreen</PresentationFormat>
  <Paragraphs>444</Paragraphs>
  <Slides>57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Calibri Light</vt:lpstr>
      <vt:lpstr>fkGroteskNeue</vt:lpstr>
      <vt:lpstr>FrutigerLight</vt:lpstr>
      <vt:lpstr>Google Sans</vt:lpstr>
      <vt:lpstr>Lato</vt:lpstr>
      <vt:lpstr>Open Sans</vt:lpstr>
      <vt:lpstr>var(--font-fk-grotesk)</vt:lpstr>
      <vt:lpstr>Wingdings</vt:lpstr>
      <vt:lpstr>Office Theme</vt:lpstr>
      <vt:lpstr>From white powders to prescription medicines</vt:lpstr>
      <vt:lpstr>NB</vt:lpstr>
      <vt:lpstr>PowerPoint Presentation</vt:lpstr>
      <vt:lpstr>What am I going to talk about?</vt:lpstr>
      <vt:lpstr>What do you need to develop a drug?</vt:lpstr>
      <vt:lpstr>For what diseases are drugs being developed?</vt:lpstr>
      <vt:lpstr>Rare diseases</vt:lpstr>
      <vt:lpstr>Let’s start with the money</vt:lpstr>
      <vt:lpstr>Where do the “white” powders come from?</vt:lpstr>
      <vt:lpstr>PowerPoint Presentation</vt:lpstr>
      <vt:lpstr>PowerPoint Presentation</vt:lpstr>
      <vt:lpstr>What happens to a new compound?</vt:lpstr>
      <vt:lpstr>What are targets?</vt:lpstr>
      <vt:lpstr>Preclinical testing</vt:lpstr>
      <vt:lpstr>Animal testing: why and how?</vt:lpstr>
      <vt:lpstr>What chemists have to do now</vt:lpstr>
      <vt:lpstr>Patents </vt:lpstr>
      <vt:lpstr>Patents</vt:lpstr>
      <vt:lpstr>Phase 1 Trials*</vt:lpstr>
      <vt:lpstr>Phase 1</vt:lpstr>
      <vt:lpstr>Typical Phase 1 Unit</vt:lpstr>
      <vt:lpstr>Phase 1 continued</vt:lpstr>
      <vt:lpstr>Half life </vt:lpstr>
      <vt:lpstr>Special Phase 1 Trials</vt:lpstr>
      <vt:lpstr>WHAT IT'S LIKE TO PARTICIPATE?*</vt:lpstr>
      <vt:lpstr>A typical short study (quoted verbatim)</vt:lpstr>
      <vt:lpstr>Phase 1 results</vt:lpstr>
      <vt:lpstr>Phase 2</vt:lpstr>
      <vt:lpstr>Phase 2</vt:lpstr>
      <vt:lpstr>Double blind studies</vt:lpstr>
      <vt:lpstr>What is the placebo effect</vt:lpstr>
      <vt:lpstr>Phase 2 trials</vt:lpstr>
      <vt:lpstr>Why do Phase 2 trials fail?</vt:lpstr>
      <vt:lpstr>Why do Phase 2 trails fail?</vt:lpstr>
      <vt:lpstr>Phase 3 Trial</vt:lpstr>
      <vt:lpstr>Phase 3 Trials</vt:lpstr>
      <vt:lpstr>Phase 3 Trials --- examples</vt:lpstr>
      <vt:lpstr>More about Phase 3 studies</vt:lpstr>
      <vt:lpstr>Even more about Phase 3 trials</vt:lpstr>
      <vt:lpstr>More about Phase 3 studies</vt:lpstr>
      <vt:lpstr>Research Ethics Committee </vt:lpstr>
      <vt:lpstr>UK Research ethics committee</vt:lpstr>
      <vt:lpstr>      Regulatory submission   Drugs are not approved – labels are </vt:lpstr>
      <vt:lpstr>Average overall success </vt:lpstr>
      <vt:lpstr>PowerPoint Presentation</vt:lpstr>
      <vt:lpstr>Regulation</vt:lpstr>
      <vt:lpstr>Regulation There is no global regulatory body</vt:lpstr>
      <vt:lpstr>Data submitted</vt:lpstr>
      <vt:lpstr>Pharmacovigilance </vt:lpstr>
      <vt:lpstr>Regulation of prices </vt:lpstr>
      <vt:lpstr>What happens next?</vt:lpstr>
      <vt:lpstr>How much does it cost in all?</vt:lpstr>
      <vt:lpstr>Only 1/3 of drugs make money based on original investment</vt:lpstr>
      <vt:lpstr>Number of new drugs(including biologicals) approved</vt:lpstr>
      <vt:lpstr>Conclusions</vt:lpstr>
      <vt:lpstr>The complete process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Graham Hughes</dc:creator>
  <cp:lastModifiedBy>Graham Hughes</cp:lastModifiedBy>
  <cp:revision>44</cp:revision>
  <cp:lastPrinted>2025-03-13T11:03:46Z</cp:lastPrinted>
  <dcterms:created xsi:type="dcterms:W3CDTF">2025-01-10T15:23:50Z</dcterms:created>
  <dcterms:modified xsi:type="dcterms:W3CDTF">2026-05-03T10:40:26Z</dcterms:modified>
</cp:coreProperties>
</file>